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7.jpg" ContentType="image/gif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56" r:id="rId2"/>
    <p:sldId id="271" r:id="rId3"/>
    <p:sldId id="261" r:id="rId4"/>
    <p:sldId id="312" r:id="rId5"/>
    <p:sldId id="262" r:id="rId6"/>
    <p:sldId id="315" r:id="rId7"/>
    <p:sldId id="273" r:id="rId8"/>
    <p:sldId id="275" r:id="rId9"/>
    <p:sldId id="272" r:id="rId10"/>
    <p:sldId id="258" r:id="rId11"/>
    <p:sldId id="313" r:id="rId12"/>
    <p:sldId id="266" r:id="rId13"/>
    <p:sldId id="265" r:id="rId14"/>
    <p:sldId id="314" r:id="rId15"/>
    <p:sldId id="276" r:id="rId16"/>
    <p:sldId id="274" r:id="rId17"/>
    <p:sldId id="283" r:id="rId18"/>
    <p:sldId id="260" r:id="rId19"/>
    <p:sldId id="267" r:id="rId20"/>
    <p:sldId id="269" r:id="rId21"/>
    <p:sldId id="257" r:id="rId22"/>
    <p:sldId id="311" r:id="rId23"/>
    <p:sldId id="284" r:id="rId24"/>
    <p:sldId id="264" r:id="rId25"/>
    <p:sldId id="277" r:id="rId26"/>
    <p:sldId id="278" r:id="rId27"/>
    <p:sldId id="279" r:id="rId28"/>
    <p:sldId id="280" r:id="rId29"/>
    <p:sldId id="281" r:id="rId30"/>
    <p:sldId id="282" r:id="rId31"/>
    <p:sldId id="293" r:id="rId32"/>
    <p:sldId id="285" r:id="rId33"/>
    <p:sldId id="286" r:id="rId34"/>
    <p:sldId id="290" r:id="rId35"/>
    <p:sldId id="294" r:id="rId36"/>
    <p:sldId id="295" r:id="rId37"/>
    <p:sldId id="287" r:id="rId38"/>
    <p:sldId id="288" r:id="rId39"/>
    <p:sldId id="299" r:id="rId40"/>
    <p:sldId id="300" r:id="rId41"/>
    <p:sldId id="301" r:id="rId42"/>
    <p:sldId id="302" r:id="rId43"/>
    <p:sldId id="303" r:id="rId44"/>
    <p:sldId id="304" r:id="rId45"/>
    <p:sldId id="305" r:id="rId46"/>
    <p:sldId id="319" r:id="rId47"/>
    <p:sldId id="317" r:id="rId48"/>
    <p:sldId id="318" r:id="rId49"/>
    <p:sldId id="297" r:id="rId50"/>
    <p:sldId id="296" r:id="rId51"/>
    <p:sldId id="289" r:id="rId52"/>
    <p:sldId id="308" r:id="rId53"/>
    <p:sldId id="306" r:id="rId54"/>
    <p:sldId id="307" r:id="rId55"/>
    <p:sldId id="259" r:id="rId56"/>
    <p:sldId id="310" r:id="rId57"/>
    <p:sldId id="270" r:id="rId58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68D2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60"/>
  </p:normalViewPr>
  <p:slideViewPr>
    <p:cSldViewPr snapToGrid="0">
      <p:cViewPr varScale="1">
        <p:scale>
          <a:sx n="65" d="100"/>
          <a:sy n="65" d="100"/>
        </p:scale>
        <p:origin x="9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versenyek\inno%20tud&#225;show%202015-15\ki&#233;rt&#233;kel&#233;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none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hu-HU"/>
              <a:t>Mely téma érdekel téged leginkább?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none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hu-H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Munka1!$A$1:$A$28</c:f>
              <c:strCache>
                <c:ptCount val="28"/>
                <c:pt idx="0">
                  <c:v>1.      3D szemüveg működése</c:v>
                </c:pt>
                <c:pt idx="1">
                  <c:v>2.      GPS működése</c:v>
                </c:pt>
                <c:pt idx="2">
                  <c:v>3.      Szupravezetés</c:v>
                </c:pt>
                <c:pt idx="3">
                  <c:v>4.      Szuperfolyékony anyagok</c:v>
                </c:pt>
                <c:pt idx="4">
                  <c:v>5.      Túlhűtött folyadékok</c:v>
                </c:pt>
                <c:pt idx="5">
                  <c:v>6.      Van-e a szabadon eső testnek végsebessége?</c:v>
                </c:pt>
                <c:pt idx="6">
                  <c:v>7.      Fizika a konyhában: miért könnyebb kuktában főzni?</c:v>
                </c:pt>
                <c:pt idx="7">
                  <c:v>8.      Miért nem nőnek magasabbra a fák? (nyomás)</c:v>
                </c:pt>
                <c:pt idx="8">
                  <c:v>9.      Miért nem lehet az ember mondjuk 10m magas? (csontok keresztmetszete nem arányosan növekszik a tömeggel)</c:v>
                </c:pt>
                <c:pt idx="9">
                  <c:v>10.  Filmkritika (pl. sci-fi filmek)</c:v>
                </c:pt>
                <c:pt idx="10">
                  <c:v>11.  Van-e kisebb az atomnál? Részecskefizika (CERN)</c:v>
                </c:pt>
                <c:pt idx="11">
                  <c:v>12.  Neutrínók (miért adták az idei fizikai Nobel-díjat?)</c:v>
                </c:pt>
                <c:pt idx="12">
                  <c:v>13.  Mi fán terem a kvantummechanika? (néhány érdekesség ismertetése)</c:v>
                </c:pt>
                <c:pt idx="13">
                  <c:v>14.  A zene fizikája</c:v>
                </c:pt>
                <c:pt idx="14">
                  <c:v>15.  A járművek fizikája</c:v>
                </c:pt>
                <c:pt idx="15">
                  <c:v>16.  Fotocellás ajtó működése</c:v>
                </c:pt>
                <c:pt idx="16">
                  <c:v>17.  Univerzumunk keletkezése (kozmológia)</c:v>
                </c:pt>
                <c:pt idx="17">
                  <c:v>18.  Miért látszik a Holdnak mindig csak az egyik oldala?</c:v>
                </c:pt>
                <c:pt idx="18">
                  <c:v>19.  Holdfázisok, holdfogyatkozás, napfogyatkozás</c:v>
                </c:pt>
                <c:pt idx="19">
                  <c:v>20.  Csillagképek, asztrológia (történeti áttekintés, az emberi mintakeresés fontossága)</c:v>
                </c:pt>
                <c:pt idx="20">
                  <c:v>21.  Ismerünk-e minden anyagot az univerzumban (sötét energia, sötét anyag)</c:v>
                </c:pt>
                <c:pt idx="21">
                  <c:v>22.  Miért repül a repülő? (pl. hogyan segít a szárny a repüléshez?)</c:v>
                </c:pt>
                <c:pt idx="22">
                  <c:v>23.  Hogyan működnek a hagyományos (katódsugárcsöves; CRT) TV-k?</c:v>
                </c:pt>
                <c:pt idx="23">
                  <c:v>24.  Vajon létezik-e igazából analóg óra?</c:v>
                </c:pt>
                <c:pt idx="24">
                  <c:v>25.  A Föld mágneses tere</c:v>
                </c:pt>
                <c:pt idx="25">
                  <c:v>26.  Híres paradoxonok (pl. ikerparadoxon, Zénón paradoxonok)</c:v>
                </c:pt>
                <c:pt idx="26">
                  <c:v>27.  Nanotechnológia (lényege, felhasználási lehetőségek)</c:v>
                </c:pt>
                <c:pt idx="27">
                  <c:v>28.  Kell-e félnünk a radioaktivitástól?</c:v>
                </c:pt>
              </c:strCache>
            </c:strRef>
          </c:cat>
          <c:val>
            <c:numRef>
              <c:f>Munka1!$B$1:$B$28</c:f>
              <c:numCache>
                <c:formatCode>General</c:formatCode>
                <c:ptCount val="28"/>
                <c:pt idx="0">
                  <c:v>25</c:v>
                </c:pt>
                <c:pt idx="1">
                  <c:v>11</c:v>
                </c:pt>
                <c:pt idx="2">
                  <c:v>10</c:v>
                </c:pt>
                <c:pt idx="3">
                  <c:v>14</c:v>
                </c:pt>
                <c:pt idx="4">
                  <c:v>7</c:v>
                </c:pt>
                <c:pt idx="5">
                  <c:v>11</c:v>
                </c:pt>
                <c:pt idx="6">
                  <c:v>4</c:v>
                </c:pt>
                <c:pt idx="7">
                  <c:v>3</c:v>
                </c:pt>
                <c:pt idx="8">
                  <c:v>13</c:v>
                </c:pt>
                <c:pt idx="9">
                  <c:v>21</c:v>
                </c:pt>
                <c:pt idx="10">
                  <c:v>6</c:v>
                </c:pt>
                <c:pt idx="11">
                  <c:v>5</c:v>
                </c:pt>
                <c:pt idx="12">
                  <c:v>4</c:v>
                </c:pt>
                <c:pt idx="13">
                  <c:v>17</c:v>
                </c:pt>
                <c:pt idx="14">
                  <c:v>11</c:v>
                </c:pt>
                <c:pt idx="15">
                  <c:v>4</c:v>
                </c:pt>
                <c:pt idx="16">
                  <c:v>10</c:v>
                </c:pt>
                <c:pt idx="17">
                  <c:v>6</c:v>
                </c:pt>
                <c:pt idx="18">
                  <c:v>10</c:v>
                </c:pt>
                <c:pt idx="19">
                  <c:v>6</c:v>
                </c:pt>
                <c:pt idx="20">
                  <c:v>15</c:v>
                </c:pt>
                <c:pt idx="21">
                  <c:v>11</c:v>
                </c:pt>
                <c:pt idx="22">
                  <c:v>3</c:v>
                </c:pt>
                <c:pt idx="23">
                  <c:v>14</c:v>
                </c:pt>
                <c:pt idx="24">
                  <c:v>6</c:v>
                </c:pt>
                <c:pt idx="25">
                  <c:v>30</c:v>
                </c:pt>
                <c:pt idx="26">
                  <c:v>16</c:v>
                </c:pt>
                <c:pt idx="27">
                  <c:v>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7"/>
        <c:overlap val="-43"/>
        <c:axId val="334357464"/>
        <c:axId val="334358640"/>
      </c:barChart>
      <c:catAx>
        <c:axId val="3343574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334358640"/>
        <c:crosses val="autoZero"/>
        <c:auto val="1"/>
        <c:lblAlgn val="ctr"/>
        <c:lblOffset val="100"/>
        <c:noMultiLvlLbl val="0"/>
      </c:catAx>
      <c:valAx>
        <c:axId val="334358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334357464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6FBD64-9495-4DE3-8672-3FB45A133DB3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85EFA9D5-1D64-4DD4-9086-E2EF3674E58A}">
      <dgm:prSet phldrT="[Szöveg]"/>
      <dgm:spPr/>
      <dgm:t>
        <a:bodyPr/>
        <a:lstStyle/>
        <a:p>
          <a:r>
            <a:rPr lang="hu-HU" dirty="0" smtClean="0"/>
            <a:t>Közvélemény kutatás, eddig 200 fővel</a:t>
          </a:r>
          <a:endParaRPr lang="hu-HU" dirty="0"/>
        </a:p>
      </dgm:t>
    </dgm:pt>
    <dgm:pt modelId="{4AC007D7-5261-454A-A826-93BA06863A46}" type="parTrans" cxnId="{659C0FD9-133C-46F7-A939-E1FBF473FE54}">
      <dgm:prSet/>
      <dgm:spPr/>
      <dgm:t>
        <a:bodyPr/>
        <a:lstStyle/>
        <a:p>
          <a:endParaRPr lang="hu-HU"/>
        </a:p>
      </dgm:t>
    </dgm:pt>
    <dgm:pt modelId="{DBAEE448-8BFA-45B5-887A-659F889DE18E}" type="sibTrans" cxnId="{659C0FD9-133C-46F7-A939-E1FBF473FE54}">
      <dgm:prSet/>
      <dgm:spPr/>
      <dgm:t>
        <a:bodyPr/>
        <a:lstStyle/>
        <a:p>
          <a:endParaRPr lang="hu-HU"/>
        </a:p>
      </dgm:t>
    </dgm:pt>
    <dgm:pt modelId="{C1384CF3-3A6A-4F27-AC62-9F8ADD75FCF2}">
      <dgm:prSet phldrT="[Szöveg]"/>
      <dgm:spPr/>
      <dgm:t>
        <a:bodyPr/>
        <a:lstStyle/>
        <a:p>
          <a:r>
            <a:rPr lang="hu-HU" dirty="0" smtClean="0"/>
            <a:t>Mi érdekli a fiatalokat, miről készítsünk videót</a:t>
          </a:r>
          <a:endParaRPr lang="hu-HU" dirty="0"/>
        </a:p>
      </dgm:t>
    </dgm:pt>
    <dgm:pt modelId="{1D962B20-4F39-453B-BB06-DF3D77DE0FCE}" type="parTrans" cxnId="{C04737CD-D479-4E74-B95A-091517B2B03A}">
      <dgm:prSet/>
      <dgm:spPr/>
      <dgm:t>
        <a:bodyPr/>
        <a:lstStyle/>
        <a:p>
          <a:endParaRPr lang="hu-HU"/>
        </a:p>
      </dgm:t>
    </dgm:pt>
    <dgm:pt modelId="{669481CF-4ED9-4216-A580-C53E3493E4F8}" type="sibTrans" cxnId="{C04737CD-D479-4E74-B95A-091517B2B03A}">
      <dgm:prSet/>
      <dgm:spPr/>
      <dgm:t>
        <a:bodyPr/>
        <a:lstStyle/>
        <a:p>
          <a:endParaRPr lang="hu-HU"/>
        </a:p>
      </dgm:t>
    </dgm:pt>
    <dgm:pt modelId="{EFF6AC1F-4719-4FE5-9E0B-89B14D232B8C}">
      <dgm:prSet phldrT="[Szöveg]"/>
      <dgm:spPr/>
      <dgm:t>
        <a:bodyPr/>
        <a:lstStyle/>
        <a:p>
          <a:r>
            <a:rPr lang="hu-HU" dirty="0" smtClean="0"/>
            <a:t>Különböző módszerek alkalmazása, kombinálása</a:t>
          </a:r>
          <a:endParaRPr lang="hu-HU" dirty="0"/>
        </a:p>
      </dgm:t>
    </dgm:pt>
    <dgm:pt modelId="{5AA2708F-BB0E-427B-82DA-36A6BBEFB574}" type="parTrans" cxnId="{E69D538A-1FB9-43AF-8CA4-84682A1AD022}">
      <dgm:prSet/>
      <dgm:spPr/>
      <dgm:t>
        <a:bodyPr/>
        <a:lstStyle/>
        <a:p>
          <a:endParaRPr lang="hu-HU"/>
        </a:p>
      </dgm:t>
    </dgm:pt>
    <dgm:pt modelId="{085963C3-00C1-4705-A64A-BBD38D71F9BA}" type="sibTrans" cxnId="{E69D538A-1FB9-43AF-8CA4-84682A1AD022}">
      <dgm:prSet/>
      <dgm:spPr/>
      <dgm:t>
        <a:bodyPr/>
        <a:lstStyle/>
        <a:p>
          <a:endParaRPr lang="hu-HU"/>
        </a:p>
      </dgm:t>
    </dgm:pt>
    <dgm:pt modelId="{2422FF5D-B730-446B-983E-FDA489DE1505}">
      <dgm:prSet phldrT="[Szöveg]"/>
      <dgm:spPr/>
      <dgm:t>
        <a:bodyPr/>
        <a:lstStyle/>
        <a:p>
          <a:r>
            <a:rPr lang="hu-HU" dirty="0" smtClean="0"/>
            <a:t>Hogyan készítsünk izgalmas, érthető videót</a:t>
          </a:r>
          <a:endParaRPr lang="hu-HU" dirty="0"/>
        </a:p>
      </dgm:t>
    </dgm:pt>
    <dgm:pt modelId="{881DB692-8007-4D09-AFD6-57A1404170F3}" type="parTrans" cxnId="{9EFD5962-1556-4C12-A258-8E0DC32D53C5}">
      <dgm:prSet/>
      <dgm:spPr/>
      <dgm:t>
        <a:bodyPr/>
        <a:lstStyle/>
        <a:p>
          <a:endParaRPr lang="hu-HU"/>
        </a:p>
      </dgm:t>
    </dgm:pt>
    <dgm:pt modelId="{9A12191C-AB7D-409F-A6C0-A71262085A54}" type="sibTrans" cxnId="{9EFD5962-1556-4C12-A258-8E0DC32D53C5}">
      <dgm:prSet/>
      <dgm:spPr/>
      <dgm:t>
        <a:bodyPr/>
        <a:lstStyle/>
        <a:p>
          <a:endParaRPr lang="hu-HU"/>
        </a:p>
      </dgm:t>
    </dgm:pt>
    <dgm:pt modelId="{7062EEA4-2CED-46A0-A24A-1050D48CE2C4}">
      <dgm:prSet phldrT="[Szöveg]"/>
      <dgm:spPr/>
      <dgm:t>
        <a:bodyPr/>
        <a:lstStyle/>
        <a:p>
          <a:r>
            <a:rPr lang="hu-HU" dirty="0" smtClean="0"/>
            <a:t>Fiatalok szeretik a természettudományokat :)</a:t>
          </a:r>
          <a:endParaRPr lang="hu-HU" dirty="0"/>
        </a:p>
      </dgm:t>
    </dgm:pt>
    <dgm:pt modelId="{9799016F-583E-4FA7-832F-D750EDF84DF3}" type="parTrans" cxnId="{3646CD8C-1AEA-4D64-B9FF-502ABB3B652F}">
      <dgm:prSet/>
      <dgm:spPr/>
      <dgm:t>
        <a:bodyPr/>
        <a:lstStyle/>
        <a:p>
          <a:endParaRPr lang="hu-HU"/>
        </a:p>
      </dgm:t>
    </dgm:pt>
    <dgm:pt modelId="{81641EC5-9EE5-4B9E-944E-E73F9918202D}" type="sibTrans" cxnId="{3646CD8C-1AEA-4D64-B9FF-502ABB3B652F}">
      <dgm:prSet/>
      <dgm:spPr/>
      <dgm:t>
        <a:bodyPr/>
        <a:lstStyle/>
        <a:p>
          <a:endParaRPr lang="hu-HU"/>
        </a:p>
      </dgm:t>
    </dgm:pt>
    <dgm:pt modelId="{167BE697-906F-415A-83A6-F9D296F61747}">
      <dgm:prSet phldrT="[Szöveg]"/>
      <dgm:spPr/>
      <dgm:t>
        <a:bodyPr/>
        <a:lstStyle/>
        <a:p>
          <a:r>
            <a:rPr lang="hu-HU" dirty="0" smtClean="0"/>
            <a:t> Izgalmas videók készítése </a:t>
          </a:r>
          <a:endParaRPr lang="hu-HU" dirty="0"/>
        </a:p>
      </dgm:t>
    </dgm:pt>
    <dgm:pt modelId="{5C79A5D5-1756-47A9-8410-304D007DAD1A}" type="parTrans" cxnId="{496B644B-3859-47DE-A2EC-0BF593E61E74}">
      <dgm:prSet/>
      <dgm:spPr/>
      <dgm:t>
        <a:bodyPr/>
        <a:lstStyle/>
        <a:p>
          <a:endParaRPr lang="hu-HU"/>
        </a:p>
      </dgm:t>
    </dgm:pt>
    <dgm:pt modelId="{F7A86D8A-E518-4FD5-84E1-DA1704C284F2}" type="sibTrans" cxnId="{496B644B-3859-47DE-A2EC-0BF593E61E74}">
      <dgm:prSet/>
      <dgm:spPr/>
      <dgm:t>
        <a:bodyPr/>
        <a:lstStyle/>
        <a:p>
          <a:endParaRPr lang="hu-HU"/>
        </a:p>
      </dgm:t>
    </dgm:pt>
    <dgm:pt modelId="{21C81319-D563-4552-934A-145B43A2611F}">
      <dgm:prSet phldrT="[Szöveg]"/>
      <dgm:spPr/>
      <dgm:t>
        <a:bodyPr/>
        <a:lstStyle/>
        <a:p>
          <a:r>
            <a:rPr lang="hu-HU" dirty="0" smtClean="0"/>
            <a:t> Eredmények összefoglalása</a:t>
          </a:r>
          <a:endParaRPr lang="hu-HU" dirty="0"/>
        </a:p>
      </dgm:t>
    </dgm:pt>
    <dgm:pt modelId="{D980BE89-74A6-4C7C-BEC3-E22E1F93334C}" type="parTrans" cxnId="{EDE72323-D1DF-4059-9A93-0CC8C48D3CA1}">
      <dgm:prSet/>
      <dgm:spPr/>
      <dgm:t>
        <a:bodyPr/>
        <a:lstStyle/>
        <a:p>
          <a:endParaRPr lang="hu-HU"/>
        </a:p>
      </dgm:t>
    </dgm:pt>
    <dgm:pt modelId="{5368AF79-55D0-42C1-9ADF-BFA9EF84BBA9}" type="sibTrans" cxnId="{EDE72323-D1DF-4059-9A93-0CC8C48D3CA1}">
      <dgm:prSet/>
      <dgm:spPr/>
      <dgm:t>
        <a:bodyPr/>
        <a:lstStyle/>
        <a:p>
          <a:endParaRPr lang="hu-HU"/>
        </a:p>
      </dgm:t>
    </dgm:pt>
    <dgm:pt modelId="{5FF6059C-4432-4F78-B2F9-D95ACA71C13E}" type="pres">
      <dgm:prSet presAssocID="{0D6FBD64-9495-4DE3-8672-3FB45A133DB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C1596982-020F-4A64-A409-2DACD621B015}" type="pres">
      <dgm:prSet presAssocID="{0D6FBD64-9495-4DE3-8672-3FB45A133DB3}" presName="tSp" presStyleCnt="0"/>
      <dgm:spPr/>
    </dgm:pt>
    <dgm:pt modelId="{4FD3F6FB-A2DD-4316-B769-E23F7F72EBA4}" type="pres">
      <dgm:prSet presAssocID="{0D6FBD64-9495-4DE3-8672-3FB45A133DB3}" presName="bSp" presStyleCnt="0"/>
      <dgm:spPr/>
    </dgm:pt>
    <dgm:pt modelId="{84C30462-F497-45DC-81C9-A5400C05942F}" type="pres">
      <dgm:prSet presAssocID="{0D6FBD64-9495-4DE3-8672-3FB45A133DB3}" presName="process" presStyleCnt="0"/>
      <dgm:spPr/>
    </dgm:pt>
    <dgm:pt modelId="{7C5B26B9-7429-4215-882E-7753CC6D28C7}" type="pres">
      <dgm:prSet presAssocID="{85EFA9D5-1D64-4DD4-9086-E2EF3674E58A}" presName="composite1" presStyleCnt="0"/>
      <dgm:spPr/>
    </dgm:pt>
    <dgm:pt modelId="{1ABDEC25-7A0D-48EF-AA1B-2D07D699E179}" type="pres">
      <dgm:prSet presAssocID="{85EFA9D5-1D64-4DD4-9086-E2EF3674E58A}" presName="dummyNode1" presStyleLbl="node1" presStyleIdx="0" presStyleCnt="3"/>
      <dgm:spPr/>
    </dgm:pt>
    <dgm:pt modelId="{FB9F9C57-B927-469C-BC29-25CB8CD2504A}" type="pres">
      <dgm:prSet presAssocID="{85EFA9D5-1D64-4DD4-9086-E2EF3674E58A}" presName="childNode1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2FEB45BC-D520-401E-A9BF-2184ADA16296}" type="pres">
      <dgm:prSet presAssocID="{85EFA9D5-1D64-4DD4-9086-E2EF3674E58A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7DA4E8CD-A5A6-4341-BA0D-CA11C73F5CA1}" type="pres">
      <dgm:prSet presAssocID="{85EFA9D5-1D64-4DD4-9086-E2EF3674E58A}" presName="parentNode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0F427C98-D352-4253-87BC-98BF46F61C5B}" type="pres">
      <dgm:prSet presAssocID="{85EFA9D5-1D64-4DD4-9086-E2EF3674E58A}" presName="connSite1" presStyleCnt="0"/>
      <dgm:spPr/>
    </dgm:pt>
    <dgm:pt modelId="{64CDDC57-CEF0-4633-95B9-B7C63DD98224}" type="pres">
      <dgm:prSet presAssocID="{DBAEE448-8BFA-45B5-887A-659F889DE18E}" presName="Name9" presStyleLbl="sibTrans2D1" presStyleIdx="0" presStyleCnt="2"/>
      <dgm:spPr/>
      <dgm:t>
        <a:bodyPr/>
        <a:lstStyle/>
        <a:p>
          <a:endParaRPr lang="hu-HU"/>
        </a:p>
      </dgm:t>
    </dgm:pt>
    <dgm:pt modelId="{71D249EE-EA2A-4BE5-9CCE-2123AC0695F9}" type="pres">
      <dgm:prSet presAssocID="{EFF6AC1F-4719-4FE5-9E0B-89B14D232B8C}" presName="composite2" presStyleCnt="0"/>
      <dgm:spPr/>
    </dgm:pt>
    <dgm:pt modelId="{FB5C15E7-E2E8-49DE-848F-FBF0658603A3}" type="pres">
      <dgm:prSet presAssocID="{EFF6AC1F-4719-4FE5-9E0B-89B14D232B8C}" presName="dummyNode2" presStyleLbl="node1" presStyleIdx="0" presStyleCnt="3"/>
      <dgm:spPr/>
    </dgm:pt>
    <dgm:pt modelId="{86595D2B-5246-46EA-8A99-64C786EA6390}" type="pres">
      <dgm:prSet presAssocID="{EFF6AC1F-4719-4FE5-9E0B-89B14D232B8C}" presName="childNode2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8DBEC6ED-AC9F-4B0B-8592-A7FD6F2CB9C1}" type="pres">
      <dgm:prSet presAssocID="{EFF6AC1F-4719-4FE5-9E0B-89B14D232B8C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4A07886C-AFFB-45B3-849F-82F41ADB1BE7}" type="pres">
      <dgm:prSet presAssocID="{EFF6AC1F-4719-4FE5-9E0B-89B14D232B8C}" presName="parentNode2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5DAB7C2-A0FE-4CEC-B185-45BCA6FB9F8D}" type="pres">
      <dgm:prSet presAssocID="{EFF6AC1F-4719-4FE5-9E0B-89B14D232B8C}" presName="connSite2" presStyleCnt="0"/>
      <dgm:spPr/>
    </dgm:pt>
    <dgm:pt modelId="{636530CC-9079-4ED5-8BC4-B8C7A301B66C}" type="pres">
      <dgm:prSet presAssocID="{085963C3-00C1-4705-A64A-BBD38D71F9BA}" presName="Name18" presStyleLbl="sibTrans2D1" presStyleIdx="1" presStyleCnt="2"/>
      <dgm:spPr/>
      <dgm:t>
        <a:bodyPr/>
        <a:lstStyle/>
        <a:p>
          <a:endParaRPr lang="hu-HU"/>
        </a:p>
      </dgm:t>
    </dgm:pt>
    <dgm:pt modelId="{EDD4901E-C5D0-4D78-94B7-AAAAF42884EA}" type="pres">
      <dgm:prSet presAssocID="{7062EEA4-2CED-46A0-A24A-1050D48CE2C4}" presName="composite1" presStyleCnt="0"/>
      <dgm:spPr/>
    </dgm:pt>
    <dgm:pt modelId="{1E5085AF-E44F-457B-888F-6A8B448594C6}" type="pres">
      <dgm:prSet presAssocID="{7062EEA4-2CED-46A0-A24A-1050D48CE2C4}" presName="dummyNode1" presStyleLbl="node1" presStyleIdx="1" presStyleCnt="3"/>
      <dgm:spPr/>
    </dgm:pt>
    <dgm:pt modelId="{F82DACEA-4E31-4F18-8182-81A28A5E07A3}" type="pres">
      <dgm:prSet presAssocID="{7062EEA4-2CED-46A0-A24A-1050D48CE2C4}" presName="childNode1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B7D86E0-5236-4D96-A116-D530E93C2EFD}" type="pres">
      <dgm:prSet presAssocID="{7062EEA4-2CED-46A0-A24A-1050D48CE2C4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DCFF4C98-7AFF-4547-9429-F2FB1C5D8D4D}" type="pres">
      <dgm:prSet presAssocID="{7062EEA4-2CED-46A0-A24A-1050D48CE2C4}" presName="parentNode1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1055A019-B90C-46DE-B750-D693CB97CD4E}" type="pres">
      <dgm:prSet presAssocID="{7062EEA4-2CED-46A0-A24A-1050D48CE2C4}" presName="connSite1" presStyleCnt="0"/>
      <dgm:spPr/>
    </dgm:pt>
  </dgm:ptLst>
  <dgm:cxnLst>
    <dgm:cxn modelId="{93F2F5E1-6D19-4BA7-89A0-1CEE6CBF4461}" type="presOf" srcId="{167BE697-906F-415A-83A6-F9D296F61747}" destId="{FB7D86E0-5236-4D96-A116-D530E93C2EFD}" srcOrd="1" destOrd="1" presId="urn:microsoft.com/office/officeart/2005/8/layout/hProcess4"/>
    <dgm:cxn modelId="{659C0FD9-133C-46F7-A939-E1FBF473FE54}" srcId="{0D6FBD64-9495-4DE3-8672-3FB45A133DB3}" destId="{85EFA9D5-1D64-4DD4-9086-E2EF3674E58A}" srcOrd="0" destOrd="0" parTransId="{4AC007D7-5261-454A-A826-93BA06863A46}" sibTransId="{DBAEE448-8BFA-45B5-887A-659F889DE18E}"/>
    <dgm:cxn modelId="{C04737CD-D479-4E74-B95A-091517B2B03A}" srcId="{85EFA9D5-1D64-4DD4-9086-E2EF3674E58A}" destId="{C1384CF3-3A6A-4F27-AC62-9F8ADD75FCF2}" srcOrd="0" destOrd="0" parTransId="{1D962B20-4F39-453B-BB06-DF3D77DE0FCE}" sibTransId="{669481CF-4ED9-4216-A580-C53E3493E4F8}"/>
    <dgm:cxn modelId="{80561D0C-9FB8-411E-8BAA-2329ACBE8909}" type="presOf" srcId="{167BE697-906F-415A-83A6-F9D296F61747}" destId="{F82DACEA-4E31-4F18-8182-81A28A5E07A3}" srcOrd="0" destOrd="1" presId="urn:microsoft.com/office/officeart/2005/8/layout/hProcess4"/>
    <dgm:cxn modelId="{E69D538A-1FB9-43AF-8CA4-84682A1AD022}" srcId="{0D6FBD64-9495-4DE3-8672-3FB45A133DB3}" destId="{EFF6AC1F-4719-4FE5-9E0B-89B14D232B8C}" srcOrd="1" destOrd="0" parTransId="{5AA2708F-BB0E-427B-82DA-36A6BBEFB574}" sibTransId="{085963C3-00C1-4705-A64A-BBD38D71F9BA}"/>
    <dgm:cxn modelId="{3646CD8C-1AEA-4D64-B9FF-502ABB3B652F}" srcId="{0D6FBD64-9495-4DE3-8672-3FB45A133DB3}" destId="{7062EEA4-2CED-46A0-A24A-1050D48CE2C4}" srcOrd="2" destOrd="0" parTransId="{9799016F-583E-4FA7-832F-D750EDF84DF3}" sibTransId="{81641EC5-9EE5-4B9E-944E-E73F9918202D}"/>
    <dgm:cxn modelId="{FBB9C5D0-2E48-4722-9DE6-207E3A48C7B1}" type="presOf" srcId="{C1384CF3-3A6A-4F27-AC62-9F8ADD75FCF2}" destId="{2FEB45BC-D520-401E-A9BF-2184ADA16296}" srcOrd="1" destOrd="0" presId="urn:microsoft.com/office/officeart/2005/8/layout/hProcess4"/>
    <dgm:cxn modelId="{9EFD5962-1556-4C12-A258-8E0DC32D53C5}" srcId="{EFF6AC1F-4719-4FE5-9E0B-89B14D232B8C}" destId="{2422FF5D-B730-446B-983E-FDA489DE1505}" srcOrd="0" destOrd="0" parTransId="{881DB692-8007-4D09-AFD6-57A1404170F3}" sibTransId="{9A12191C-AB7D-409F-A6C0-A71262085A54}"/>
    <dgm:cxn modelId="{4C4E1E9A-56B3-4FFA-8682-6F24BE67E0BE}" type="presOf" srcId="{7062EEA4-2CED-46A0-A24A-1050D48CE2C4}" destId="{DCFF4C98-7AFF-4547-9429-F2FB1C5D8D4D}" srcOrd="0" destOrd="0" presId="urn:microsoft.com/office/officeart/2005/8/layout/hProcess4"/>
    <dgm:cxn modelId="{E13CADCC-A296-4AAB-9EC3-DAA042A7EB13}" type="presOf" srcId="{85EFA9D5-1D64-4DD4-9086-E2EF3674E58A}" destId="{7DA4E8CD-A5A6-4341-BA0D-CA11C73F5CA1}" srcOrd="0" destOrd="0" presId="urn:microsoft.com/office/officeart/2005/8/layout/hProcess4"/>
    <dgm:cxn modelId="{722BCF0D-C8D7-49B9-B72E-AB6112CA32A8}" type="presOf" srcId="{2422FF5D-B730-446B-983E-FDA489DE1505}" destId="{8DBEC6ED-AC9F-4B0B-8592-A7FD6F2CB9C1}" srcOrd="1" destOrd="0" presId="urn:microsoft.com/office/officeart/2005/8/layout/hProcess4"/>
    <dgm:cxn modelId="{496B644B-3859-47DE-A2EC-0BF593E61E74}" srcId="{7062EEA4-2CED-46A0-A24A-1050D48CE2C4}" destId="{167BE697-906F-415A-83A6-F9D296F61747}" srcOrd="1" destOrd="0" parTransId="{5C79A5D5-1756-47A9-8410-304D007DAD1A}" sibTransId="{F7A86D8A-E518-4FD5-84E1-DA1704C284F2}"/>
    <dgm:cxn modelId="{C0C0EE15-FCCC-4404-960C-B359CDD28312}" type="presOf" srcId="{0D6FBD64-9495-4DE3-8672-3FB45A133DB3}" destId="{5FF6059C-4432-4F78-B2F9-D95ACA71C13E}" srcOrd="0" destOrd="0" presId="urn:microsoft.com/office/officeart/2005/8/layout/hProcess4"/>
    <dgm:cxn modelId="{EDE72323-D1DF-4059-9A93-0CC8C48D3CA1}" srcId="{7062EEA4-2CED-46A0-A24A-1050D48CE2C4}" destId="{21C81319-D563-4552-934A-145B43A2611F}" srcOrd="0" destOrd="0" parTransId="{D980BE89-74A6-4C7C-BEC3-E22E1F93334C}" sibTransId="{5368AF79-55D0-42C1-9ADF-BFA9EF84BBA9}"/>
    <dgm:cxn modelId="{D11127CC-6083-4548-AFC4-1A8621E5E7FE}" type="presOf" srcId="{2422FF5D-B730-446B-983E-FDA489DE1505}" destId="{86595D2B-5246-46EA-8A99-64C786EA6390}" srcOrd="0" destOrd="0" presId="urn:microsoft.com/office/officeart/2005/8/layout/hProcess4"/>
    <dgm:cxn modelId="{19384462-8D73-42A6-A995-4BC2A3361E10}" type="presOf" srcId="{085963C3-00C1-4705-A64A-BBD38D71F9BA}" destId="{636530CC-9079-4ED5-8BC4-B8C7A301B66C}" srcOrd="0" destOrd="0" presId="urn:microsoft.com/office/officeart/2005/8/layout/hProcess4"/>
    <dgm:cxn modelId="{1006965B-8277-4E14-B64E-5D1AF2FD607B}" type="presOf" srcId="{DBAEE448-8BFA-45B5-887A-659F889DE18E}" destId="{64CDDC57-CEF0-4633-95B9-B7C63DD98224}" srcOrd="0" destOrd="0" presId="urn:microsoft.com/office/officeart/2005/8/layout/hProcess4"/>
    <dgm:cxn modelId="{E209AFAF-5DE2-4755-A683-F338982FE103}" type="presOf" srcId="{21C81319-D563-4552-934A-145B43A2611F}" destId="{FB7D86E0-5236-4D96-A116-D530E93C2EFD}" srcOrd="1" destOrd="0" presId="urn:microsoft.com/office/officeart/2005/8/layout/hProcess4"/>
    <dgm:cxn modelId="{DDD8B385-968E-4AEE-9C99-0F692EF46669}" type="presOf" srcId="{21C81319-D563-4552-934A-145B43A2611F}" destId="{F82DACEA-4E31-4F18-8182-81A28A5E07A3}" srcOrd="0" destOrd="0" presId="urn:microsoft.com/office/officeart/2005/8/layout/hProcess4"/>
    <dgm:cxn modelId="{AC62E8EA-412A-4359-9363-B113A4F72974}" type="presOf" srcId="{EFF6AC1F-4719-4FE5-9E0B-89B14D232B8C}" destId="{4A07886C-AFFB-45B3-849F-82F41ADB1BE7}" srcOrd="0" destOrd="0" presId="urn:microsoft.com/office/officeart/2005/8/layout/hProcess4"/>
    <dgm:cxn modelId="{B0F703FB-BB5C-4891-A222-83748B8F712A}" type="presOf" srcId="{C1384CF3-3A6A-4F27-AC62-9F8ADD75FCF2}" destId="{FB9F9C57-B927-469C-BC29-25CB8CD2504A}" srcOrd="0" destOrd="0" presId="urn:microsoft.com/office/officeart/2005/8/layout/hProcess4"/>
    <dgm:cxn modelId="{456CBF3D-3134-4D1B-A9C1-0F185DD7B243}" type="presParOf" srcId="{5FF6059C-4432-4F78-B2F9-D95ACA71C13E}" destId="{C1596982-020F-4A64-A409-2DACD621B015}" srcOrd="0" destOrd="0" presId="urn:microsoft.com/office/officeart/2005/8/layout/hProcess4"/>
    <dgm:cxn modelId="{1B9FF8F9-09BE-48B9-8EF8-303B600804D1}" type="presParOf" srcId="{5FF6059C-4432-4F78-B2F9-D95ACA71C13E}" destId="{4FD3F6FB-A2DD-4316-B769-E23F7F72EBA4}" srcOrd="1" destOrd="0" presId="urn:microsoft.com/office/officeart/2005/8/layout/hProcess4"/>
    <dgm:cxn modelId="{7E78147B-3C53-40D0-86A5-44346F28768F}" type="presParOf" srcId="{5FF6059C-4432-4F78-B2F9-D95ACA71C13E}" destId="{84C30462-F497-45DC-81C9-A5400C05942F}" srcOrd="2" destOrd="0" presId="urn:microsoft.com/office/officeart/2005/8/layout/hProcess4"/>
    <dgm:cxn modelId="{17EBF4D9-731D-44F5-9B6E-0A59104CBB1E}" type="presParOf" srcId="{84C30462-F497-45DC-81C9-A5400C05942F}" destId="{7C5B26B9-7429-4215-882E-7753CC6D28C7}" srcOrd="0" destOrd="0" presId="urn:microsoft.com/office/officeart/2005/8/layout/hProcess4"/>
    <dgm:cxn modelId="{463B5A4C-0A10-4E69-842B-D846FA8CA60F}" type="presParOf" srcId="{7C5B26B9-7429-4215-882E-7753CC6D28C7}" destId="{1ABDEC25-7A0D-48EF-AA1B-2D07D699E179}" srcOrd="0" destOrd="0" presId="urn:microsoft.com/office/officeart/2005/8/layout/hProcess4"/>
    <dgm:cxn modelId="{7F0EDECF-A0AD-49EB-9F56-726B05D4ED53}" type="presParOf" srcId="{7C5B26B9-7429-4215-882E-7753CC6D28C7}" destId="{FB9F9C57-B927-469C-BC29-25CB8CD2504A}" srcOrd="1" destOrd="0" presId="urn:microsoft.com/office/officeart/2005/8/layout/hProcess4"/>
    <dgm:cxn modelId="{887C7D0C-6576-4F28-9C79-A2066144F0AD}" type="presParOf" srcId="{7C5B26B9-7429-4215-882E-7753CC6D28C7}" destId="{2FEB45BC-D520-401E-A9BF-2184ADA16296}" srcOrd="2" destOrd="0" presId="urn:microsoft.com/office/officeart/2005/8/layout/hProcess4"/>
    <dgm:cxn modelId="{42E757CF-E292-4265-9D93-48FD31301412}" type="presParOf" srcId="{7C5B26B9-7429-4215-882E-7753CC6D28C7}" destId="{7DA4E8CD-A5A6-4341-BA0D-CA11C73F5CA1}" srcOrd="3" destOrd="0" presId="urn:microsoft.com/office/officeart/2005/8/layout/hProcess4"/>
    <dgm:cxn modelId="{AAFAF85A-7462-409B-B679-C653D995B876}" type="presParOf" srcId="{7C5B26B9-7429-4215-882E-7753CC6D28C7}" destId="{0F427C98-D352-4253-87BC-98BF46F61C5B}" srcOrd="4" destOrd="0" presId="urn:microsoft.com/office/officeart/2005/8/layout/hProcess4"/>
    <dgm:cxn modelId="{89224779-AB14-4600-8CD1-96594972397E}" type="presParOf" srcId="{84C30462-F497-45DC-81C9-A5400C05942F}" destId="{64CDDC57-CEF0-4633-95B9-B7C63DD98224}" srcOrd="1" destOrd="0" presId="urn:microsoft.com/office/officeart/2005/8/layout/hProcess4"/>
    <dgm:cxn modelId="{20C0DBE2-27B6-488C-B5DF-181AA4CDA877}" type="presParOf" srcId="{84C30462-F497-45DC-81C9-A5400C05942F}" destId="{71D249EE-EA2A-4BE5-9CCE-2123AC0695F9}" srcOrd="2" destOrd="0" presId="urn:microsoft.com/office/officeart/2005/8/layout/hProcess4"/>
    <dgm:cxn modelId="{21D15789-7662-47C2-9F93-0E8AC1220A84}" type="presParOf" srcId="{71D249EE-EA2A-4BE5-9CCE-2123AC0695F9}" destId="{FB5C15E7-E2E8-49DE-848F-FBF0658603A3}" srcOrd="0" destOrd="0" presId="urn:microsoft.com/office/officeart/2005/8/layout/hProcess4"/>
    <dgm:cxn modelId="{37CBA1F5-637D-42E0-B7B5-DCDBAEE1F558}" type="presParOf" srcId="{71D249EE-EA2A-4BE5-9CCE-2123AC0695F9}" destId="{86595D2B-5246-46EA-8A99-64C786EA6390}" srcOrd="1" destOrd="0" presId="urn:microsoft.com/office/officeart/2005/8/layout/hProcess4"/>
    <dgm:cxn modelId="{EF8BD007-FA6A-4636-847F-823F96A8F801}" type="presParOf" srcId="{71D249EE-EA2A-4BE5-9CCE-2123AC0695F9}" destId="{8DBEC6ED-AC9F-4B0B-8592-A7FD6F2CB9C1}" srcOrd="2" destOrd="0" presId="urn:microsoft.com/office/officeart/2005/8/layout/hProcess4"/>
    <dgm:cxn modelId="{67C11149-DED3-4B79-8A54-0389945150EE}" type="presParOf" srcId="{71D249EE-EA2A-4BE5-9CCE-2123AC0695F9}" destId="{4A07886C-AFFB-45B3-849F-82F41ADB1BE7}" srcOrd="3" destOrd="0" presId="urn:microsoft.com/office/officeart/2005/8/layout/hProcess4"/>
    <dgm:cxn modelId="{A0F6B291-1E81-4490-898C-A4DE3FE379E1}" type="presParOf" srcId="{71D249EE-EA2A-4BE5-9CCE-2123AC0695F9}" destId="{F5DAB7C2-A0FE-4CEC-B185-45BCA6FB9F8D}" srcOrd="4" destOrd="0" presId="urn:microsoft.com/office/officeart/2005/8/layout/hProcess4"/>
    <dgm:cxn modelId="{23698536-076F-4C41-B6B7-10E81AD67DBA}" type="presParOf" srcId="{84C30462-F497-45DC-81C9-A5400C05942F}" destId="{636530CC-9079-4ED5-8BC4-B8C7A301B66C}" srcOrd="3" destOrd="0" presId="urn:microsoft.com/office/officeart/2005/8/layout/hProcess4"/>
    <dgm:cxn modelId="{6BECCDC5-B6AF-4DAD-9227-5FB543B21868}" type="presParOf" srcId="{84C30462-F497-45DC-81C9-A5400C05942F}" destId="{EDD4901E-C5D0-4D78-94B7-AAAAF42884EA}" srcOrd="4" destOrd="0" presId="urn:microsoft.com/office/officeart/2005/8/layout/hProcess4"/>
    <dgm:cxn modelId="{FBD84B21-E657-4B14-8F90-4BD1C281CE52}" type="presParOf" srcId="{EDD4901E-C5D0-4D78-94B7-AAAAF42884EA}" destId="{1E5085AF-E44F-457B-888F-6A8B448594C6}" srcOrd="0" destOrd="0" presId="urn:microsoft.com/office/officeart/2005/8/layout/hProcess4"/>
    <dgm:cxn modelId="{24BDC1E7-689E-425C-B747-6CAE18C2815C}" type="presParOf" srcId="{EDD4901E-C5D0-4D78-94B7-AAAAF42884EA}" destId="{F82DACEA-4E31-4F18-8182-81A28A5E07A3}" srcOrd="1" destOrd="0" presId="urn:microsoft.com/office/officeart/2005/8/layout/hProcess4"/>
    <dgm:cxn modelId="{0668F8A5-F7AF-484C-A2B8-07406A9942B7}" type="presParOf" srcId="{EDD4901E-C5D0-4D78-94B7-AAAAF42884EA}" destId="{FB7D86E0-5236-4D96-A116-D530E93C2EFD}" srcOrd="2" destOrd="0" presId="urn:microsoft.com/office/officeart/2005/8/layout/hProcess4"/>
    <dgm:cxn modelId="{6D8A8B01-0FEA-4AF0-BC72-9B193EA60952}" type="presParOf" srcId="{EDD4901E-C5D0-4D78-94B7-AAAAF42884EA}" destId="{DCFF4C98-7AFF-4547-9429-F2FB1C5D8D4D}" srcOrd="3" destOrd="0" presId="urn:microsoft.com/office/officeart/2005/8/layout/hProcess4"/>
    <dgm:cxn modelId="{B6A73418-1B05-4915-9572-60D10D5DD1FE}" type="presParOf" srcId="{EDD4901E-C5D0-4D78-94B7-AAAAF42884EA}" destId="{1055A019-B90C-46DE-B750-D693CB97CD4E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5E5A26-7CE8-4612-891C-700DD6F7BCF1}" type="datetimeFigureOut">
              <a:rPr lang="hu-HU" smtClean="0"/>
              <a:t>2016. 11. 12.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3001D0-9102-422A-B029-58B87E3F782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5438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10C0E-1115-478D-A299-7EAE6370755F}" type="slidenum">
              <a:rPr lang="hu-HU" smtClean="0"/>
              <a:t>40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53881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001D0-9102-422A-B029-58B87E3F7824}" type="slidenum">
              <a:rPr lang="hu-HU" smtClean="0"/>
              <a:t>49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53113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Érdeklődik mi hogy működik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001D0-9102-422A-B029-58B87E3F7824}" type="slidenum">
              <a:rPr lang="hu-HU" smtClean="0"/>
              <a:t>51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25860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1" dirty="0" smtClean="0"/>
              <a:t>Kiskorban semmit sem engedünk neki, Nagykorban gondolkodik, tudományos helyekre jár</a:t>
            </a:r>
          </a:p>
          <a:p>
            <a:endParaRPr lang="hu-HU" sz="1200" b="1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1200" b="1" dirty="0" smtClean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001D0-9102-422A-B029-58B87E3F7824}" type="slidenum">
              <a:rPr lang="hu-HU" smtClean="0"/>
              <a:t>52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294040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001D0-9102-422A-B029-58B87E3F7824}" type="slidenum">
              <a:rPr lang="hu-HU" smtClean="0"/>
              <a:t>56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9159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001D0-9102-422A-B029-58B87E3F7824}" type="slidenum">
              <a:rPr lang="hu-HU" smtClean="0"/>
              <a:t>57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04127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40226-1482-48B8-85B5-C985B2628734}" type="datetime1">
              <a:rPr lang="hu-HU" smtClean="0"/>
              <a:t>2016. 11. 12.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Szkeptikus konferencia Székesfehérvár (2016.11.12)</a:t>
            </a: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64ED8-7BED-4B7A-BA97-DF81F3CB197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40318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C9660-F263-40E1-8735-9F56958BD185}" type="datetime1">
              <a:rPr lang="hu-HU" smtClean="0"/>
              <a:t>2016. 11. 12.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Szkeptikus konferencia Székesfehérvár (2016.11.12)</a:t>
            </a: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64ED8-7BED-4B7A-BA97-DF81F3CB197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52059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15E95-181D-45CA-834D-0FDA8215A872}" type="datetime1">
              <a:rPr lang="hu-HU" smtClean="0"/>
              <a:t>2016. 11. 12.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Szkeptikus konferencia Székesfehérvár (2016.11.12)</a:t>
            </a: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64ED8-7BED-4B7A-BA97-DF81F3CB197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05921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DED4-EA1A-45C6-8A2F-35B8B8F24943}" type="datetime1">
              <a:rPr lang="hu-HU" smtClean="0"/>
              <a:t>2016. 11. 12.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Szkeptikus konferencia Székesfehérvár (2016.11.12)</a:t>
            </a: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64ED8-7BED-4B7A-BA97-DF81F3CB197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59797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D8C3B-9E7B-484A-885A-35505D50217F}" type="datetime1">
              <a:rPr lang="hu-HU" smtClean="0"/>
              <a:t>2016. 11. 12.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Szkeptikus konferencia Székesfehérvár (2016.11.12)</a:t>
            </a: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64ED8-7BED-4B7A-BA97-DF81F3CB197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51321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1337D-495F-4984-8CD2-452DFB5D7F84}" type="datetime1">
              <a:rPr lang="hu-HU" smtClean="0"/>
              <a:t>2016. 11. 12.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Szkeptikus konferencia Székesfehérvár (2016.11.12)</a:t>
            </a: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64ED8-7BED-4B7A-BA97-DF81F3CB197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44341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A4A52-B2C3-4A99-8460-F08FE2A04F0B}" type="datetime1">
              <a:rPr lang="hu-HU" smtClean="0"/>
              <a:t>2016. 11. 12.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Szkeptikus konferencia Székesfehérvár (2016.11.12)</a:t>
            </a:r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64ED8-7BED-4B7A-BA97-DF81F3CB197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57651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751BF-498C-4D35-A818-E505959A3D6D}" type="datetime1">
              <a:rPr lang="hu-HU" smtClean="0"/>
              <a:t>2016. 11. 12.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Szkeptikus konferencia Székesfehérvár (2016.11.12)</a:t>
            </a: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64ED8-7BED-4B7A-BA97-DF81F3CB197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4037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92C22-F7BA-4929-B29F-0D79632FEFCB}" type="datetime1">
              <a:rPr lang="hu-HU" smtClean="0"/>
              <a:t>2016. 11. 12.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Szkeptikus konferencia Székesfehérvár (2016.11.12)</a:t>
            </a:r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64ED8-7BED-4B7A-BA97-DF81F3CB197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32169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AB7CD-605F-45CB-B010-DB0FA3FD4771}" type="datetime1">
              <a:rPr lang="hu-HU" smtClean="0"/>
              <a:t>2016. 11. 12.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Szkeptikus konferencia Székesfehérvár (2016.11.12)</a:t>
            </a: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64ED8-7BED-4B7A-BA97-DF81F3CB197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53080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1C1A1-23BC-43D5-8F1E-9B00C55B09E8}" type="datetime1">
              <a:rPr lang="hu-HU" smtClean="0"/>
              <a:t>2016. 11. 12.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Szkeptikus konferencia Székesfehérvár (2016.11.12)</a:t>
            </a: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64ED8-7BED-4B7A-BA97-DF81F3CB197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31551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962C4A-DD85-4DDF-BD57-C1A825DA4F48}" type="datetime1">
              <a:rPr lang="hu-HU" smtClean="0"/>
              <a:t>2016. 11. 12.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hu-HU" smtClean="0"/>
              <a:t>Szkeptikus konferencia Székesfehérvár (2016.11.12)</a:t>
            </a: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D64ED8-7BED-4B7A-BA97-DF81F3CB197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21398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newenglandcleanenergy.com/energymiser/wp-content/uploads/sites/2/2016/02/sad-sun.jpg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42.jpg"/><Relationship Id="rId7" Type="http://schemas.openxmlformats.org/officeDocument/2006/relationships/image" Target="../media/image46.jpg"/><Relationship Id="rId12" Type="http://schemas.openxmlformats.org/officeDocument/2006/relationships/image" Target="../media/image51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11" Type="http://schemas.openxmlformats.org/officeDocument/2006/relationships/image" Target="../media/image50.png"/><Relationship Id="rId5" Type="http://schemas.openxmlformats.org/officeDocument/2006/relationships/image" Target="../media/image44.jpg"/><Relationship Id="rId10" Type="http://schemas.openxmlformats.org/officeDocument/2006/relationships/image" Target="../media/image49.png"/><Relationship Id="rId4" Type="http://schemas.openxmlformats.org/officeDocument/2006/relationships/image" Target="../media/image43.jpg"/><Relationship Id="rId9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65.jp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hyperlink" Target="http://www.wilsonfamilychiropracticmn.com/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g"/><Relationship Id="rId5" Type="http://schemas.openxmlformats.org/officeDocument/2006/relationships/image" Target="../media/image93.jpg"/><Relationship Id="rId4" Type="http://schemas.openxmlformats.org/officeDocument/2006/relationships/image" Target="../media/image92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5.jpeg"/><Relationship Id="rId7" Type="http://schemas.openxmlformats.org/officeDocument/2006/relationships/hyperlink" Target="http://siteaboutchildren.com/school-children-playing.html" TargetMode="External"/><Relationship Id="rId2" Type="http://schemas.openxmlformats.org/officeDocument/2006/relationships/hyperlink" Target="https://www.google.hu/url?sa=i&amp;rct=j&amp;q=&amp;esrc=s&amp;source=images&amp;cd=&amp;cad=rja&amp;uact=8&amp;ved=0ahUKEwiznqbwhJLQAhUG6RQKHZXCCcIQjRwIBw&amp;url=http://www.smithsonianmag.com/science-nature/let-the-children-play-its-good-for-them-130697324/&amp;bvm=bv.137904068,d.ZGg&amp;psig=AFQjCNHwqMlzBaDIWw77RHmXR2zAr_tEzw&amp;ust=1478449809206526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jpeg"/><Relationship Id="rId4" Type="http://schemas.openxmlformats.org/officeDocument/2006/relationships/hyperlink" Target="https://www.colourbox.com/browse/people/children/children-playing/511" TargetMode="External"/><Relationship Id="rId9" Type="http://schemas.openxmlformats.org/officeDocument/2006/relationships/image" Target="../media/image9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7" Type="http://schemas.openxmlformats.org/officeDocument/2006/relationships/image" Target="../media/image104.jpe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yes.kebumennews.co/you/" TargetMode="External"/><Relationship Id="rId5" Type="http://schemas.openxmlformats.org/officeDocument/2006/relationships/image" Target="../media/image103.jpeg"/><Relationship Id="rId4" Type="http://schemas.openxmlformats.org/officeDocument/2006/relationships/image" Target="../media/image102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hu/url?sa=i&amp;rct=j&amp;q=&amp;esrc=s&amp;source=images&amp;cd=&amp;cad=rja&amp;uact=8&amp;ved=0ahUKEwiX7-_U_aDQAhXB1RQKHY4tC6YQjRwIBw&amp;url=https://lacpoissonblanc.ca/have-a-question/&amp;psig=AFQjCNGLxiNCOXO4vOP9gDA9IDwQSczi-w&amp;ust=1478963262873308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forums.unrealengine.com/showthread.php?59923-Unreal-Engine-4-7-Released!/page10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Csoportba foglalás 4"/>
          <p:cNvGrpSpPr/>
          <p:nvPr/>
        </p:nvGrpSpPr>
        <p:grpSpPr>
          <a:xfrm>
            <a:off x="0" y="-294968"/>
            <a:ext cx="12192000" cy="7275380"/>
            <a:chOff x="0" y="-294968"/>
            <a:chExt cx="12192000" cy="7275380"/>
          </a:xfrm>
        </p:grpSpPr>
        <p:pic>
          <p:nvPicPr>
            <p:cNvPr id="2" name="Kép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Téglalap 2"/>
            <p:cNvSpPr/>
            <p:nvPr/>
          </p:nvSpPr>
          <p:spPr>
            <a:xfrm>
              <a:off x="233515" y="-294968"/>
              <a:ext cx="11724969" cy="15338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4000" b="1" dirty="0" err="1" smtClean="0"/>
                <a:t>TudáShow</a:t>
              </a:r>
              <a:r>
                <a:rPr lang="hu-HU" sz="4000" b="1" dirty="0" smtClean="0"/>
                <a:t>, avagy tévhitektől </a:t>
              </a:r>
              <a:r>
                <a:rPr lang="hu-HU" sz="4000" b="1" dirty="0"/>
                <a:t>a valóságig</a:t>
              </a:r>
            </a:p>
          </p:txBody>
        </p:sp>
        <p:sp>
          <p:nvSpPr>
            <p:cNvPr id="4" name="Téglalap 3"/>
            <p:cNvSpPr/>
            <p:nvPr/>
          </p:nvSpPr>
          <p:spPr>
            <a:xfrm>
              <a:off x="9005364" y="5446579"/>
              <a:ext cx="3186636" cy="15338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800" b="1" dirty="0" smtClean="0"/>
                <a:t>Molnár Janka Sára</a:t>
              </a:r>
              <a:endParaRPr lang="hu-HU" sz="2800" b="1" dirty="0"/>
            </a:p>
          </p:txBody>
        </p:sp>
      </p:grp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Szkeptikus konferencia Székesfehérvár (2016.11.12)</a:t>
            </a: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64ED8-7BED-4B7A-BA97-DF81F3CB197E}" type="slidenum">
              <a:rPr lang="hu-HU" smtClean="0"/>
              <a:t>1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84094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690" y="725129"/>
            <a:ext cx="11144864" cy="5572432"/>
          </a:xfrm>
          <a:prstGeom prst="rect">
            <a:avLst/>
          </a:prstGeom>
        </p:spPr>
      </p:pic>
      <p:sp>
        <p:nvSpPr>
          <p:cNvPr id="10" name="Téglalap 9"/>
          <p:cNvSpPr/>
          <p:nvPr/>
        </p:nvSpPr>
        <p:spPr>
          <a:xfrm>
            <a:off x="118921" y="916323"/>
            <a:ext cx="5104460" cy="7078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hu-HU" sz="4000" dirty="0" smtClean="0">
                <a:solidFill>
                  <a:schemeClr val="bg1"/>
                </a:solidFill>
              </a:rPr>
              <a:t>Tudományosan hat</a:t>
            </a:r>
            <a:endParaRPr lang="hu-HU" sz="4000" dirty="0">
              <a:solidFill>
                <a:schemeClr val="bg1"/>
              </a:solidFill>
            </a:endParaRPr>
          </a:p>
        </p:txBody>
      </p:sp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Szkeptikus konferencia Székesfehérvár (2016.11.12)</a:t>
            </a:r>
            <a:endParaRPr lang="hu-HU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64ED8-7BED-4B7A-BA97-DF81F3CB197E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5273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Szkeptikus konferencia Székesfehérvár (2016.11.12)</a:t>
            </a: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64ED8-7BED-4B7A-BA97-DF81F3CB197E}" type="slidenum">
              <a:rPr lang="hu-HU" smtClean="0"/>
              <a:t>11</a:t>
            </a:fld>
            <a:endParaRPr lang="hu-HU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867" y="260568"/>
            <a:ext cx="7904390" cy="6278344"/>
          </a:xfrm>
          <a:prstGeom prst="rect">
            <a:avLst/>
          </a:prstGeom>
        </p:spPr>
      </p:pic>
      <p:sp>
        <p:nvSpPr>
          <p:cNvPr id="7" name="Téglalap 6"/>
          <p:cNvSpPr/>
          <p:nvPr/>
        </p:nvSpPr>
        <p:spPr>
          <a:xfrm>
            <a:off x="6596062" y="2246630"/>
            <a:ext cx="5104460" cy="7078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hu-HU" sz="4000" dirty="0" smtClean="0">
                <a:solidFill>
                  <a:schemeClr val="bg1"/>
                </a:solidFill>
              </a:rPr>
              <a:t>Hivatkozás </a:t>
            </a:r>
            <a:endParaRPr lang="hu-HU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8797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73" y="0"/>
            <a:ext cx="11179277" cy="6900788"/>
          </a:xfrm>
          <a:prstGeom prst="rect">
            <a:avLst/>
          </a:prstGeom>
        </p:spPr>
      </p:pic>
      <p:sp>
        <p:nvSpPr>
          <p:cNvPr id="14" name="Téglalap 13"/>
          <p:cNvSpPr/>
          <p:nvPr/>
        </p:nvSpPr>
        <p:spPr>
          <a:xfrm>
            <a:off x="358574" y="2000250"/>
            <a:ext cx="3362538" cy="7078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hu-HU" sz="4000" dirty="0" smtClean="0">
                <a:solidFill>
                  <a:schemeClr val="bg1"/>
                </a:solidFill>
              </a:rPr>
              <a:t>Eltitkolás </a:t>
            </a:r>
            <a:endParaRPr lang="hu-HU" sz="4000" dirty="0">
              <a:solidFill>
                <a:schemeClr val="bg1"/>
              </a:solidFill>
            </a:endParaRPr>
          </a:p>
        </p:txBody>
      </p:sp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Szkeptikus konferencia Székesfehérvár (2016.11.12)</a:t>
            </a:r>
            <a:endParaRPr lang="hu-HU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64ED8-7BED-4B7A-BA97-DF81F3CB197E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2347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62"/>
            <a:ext cx="12192000" cy="6728438"/>
          </a:xfrm>
          <a:prstGeom prst="rect">
            <a:avLst/>
          </a:prstGeom>
        </p:spPr>
      </p:pic>
      <p:pic>
        <p:nvPicPr>
          <p:cNvPr id="3080" name="Picture 8" descr="sad sun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592" y="546273"/>
            <a:ext cx="5616816" cy="567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églalap 8"/>
          <p:cNvSpPr/>
          <p:nvPr/>
        </p:nvSpPr>
        <p:spPr>
          <a:xfrm rot="19881623">
            <a:off x="30430" y="3174885"/>
            <a:ext cx="5104460" cy="70788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hu-HU" sz="4000" dirty="0" smtClean="0">
                <a:solidFill>
                  <a:schemeClr val="bg1"/>
                </a:solidFill>
              </a:rPr>
              <a:t>Sok klorofil </a:t>
            </a:r>
            <a:r>
              <a:rPr lang="hu-HU" sz="40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 Oxigén</a:t>
            </a:r>
            <a:endParaRPr lang="hu-HU" sz="4000" dirty="0">
              <a:solidFill>
                <a:schemeClr val="bg1"/>
              </a:solidFill>
            </a:endParaRPr>
          </a:p>
        </p:txBody>
      </p:sp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dirty="0" smtClean="0"/>
              <a:t>Szkeptikus konferencia Székesfehérvár (2016.11.12)</a:t>
            </a:r>
            <a:endParaRPr lang="hu-HU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64ED8-7BED-4B7A-BA97-DF81F3CB197E}" type="slidenum">
              <a:rPr lang="hu-HU" smtClean="0"/>
              <a:t>13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7390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Szkeptikus konferencia Székesfehérvár (2016.11.12)</a:t>
            </a: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64ED8-7BED-4B7A-BA97-DF81F3CB197E}" type="slidenum">
              <a:rPr lang="hu-HU" smtClean="0"/>
              <a:t>14</a:t>
            </a:fld>
            <a:endParaRPr lang="hu-HU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942"/>
            <a:ext cx="12192000" cy="637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94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922"/>
            <a:ext cx="12192000" cy="6374674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3428240" y="768839"/>
            <a:ext cx="5104460" cy="707886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hu-HU" sz="4000" dirty="0" smtClean="0">
                <a:solidFill>
                  <a:schemeClr val="bg1"/>
                </a:solidFill>
              </a:rPr>
              <a:t>Miért?</a:t>
            </a:r>
            <a:endParaRPr lang="hu-HU" sz="4000" dirty="0">
              <a:solidFill>
                <a:schemeClr val="bg1"/>
              </a:solidFill>
            </a:endParaRPr>
          </a:p>
        </p:txBody>
      </p:sp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Szkeptikus konferencia Székesfehérvár (2016.11.12)</a:t>
            </a:r>
            <a:endParaRPr lang="hu-HU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64ED8-7BED-4B7A-BA97-DF81F3CB197E}" type="slidenum">
              <a:rPr lang="hu-HU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93299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Szkeptikus konferencia Székesfehérvár (2016.11.12)</a:t>
            </a:r>
            <a:endParaRPr lang="hu-HU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64ED8-7BED-4B7A-BA97-DF81F3CB197E}" type="slidenum">
              <a:rPr lang="hu-HU" smtClean="0"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7799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0"/>
            <a:ext cx="10972800" cy="6858000"/>
          </a:xfrm>
          <a:prstGeom prst="rect">
            <a:avLst/>
          </a:prstGeom>
        </p:spPr>
      </p:pic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Szkeptikus konferencia Székesfehérvár (2016.11.12)</a:t>
            </a:r>
            <a:endParaRPr lang="hu-HU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64ED8-7BED-4B7A-BA97-DF81F3CB197E}" type="slidenum">
              <a:rPr lang="hu-HU" smtClean="0"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6261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-1" y="0"/>
            <a:ext cx="6150078" cy="6858000"/>
          </a:xfrm>
          <a:prstGeom prst="rect">
            <a:avLst/>
          </a:prstGeom>
          <a:solidFill>
            <a:schemeClr val="tx1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hu-HU" sz="4800" b="1" dirty="0" smtClean="0"/>
              <a:t>Rákot okoz:</a:t>
            </a:r>
          </a:p>
          <a:p>
            <a:endParaRPr lang="hu-HU" sz="4800" b="1" dirty="0"/>
          </a:p>
          <a:p>
            <a:r>
              <a:rPr lang="hu-HU" sz="4800" b="1" dirty="0" smtClean="0"/>
              <a:t>Válás</a:t>
            </a:r>
          </a:p>
          <a:p>
            <a:r>
              <a:rPr lang="hu-HU" sz="4800" b="1" dirty="0" err="1" smtClean="0"/>
              <a:t>Wi-fi</a:t>
            </a:r>
            <a:endParaRPr lang="hu-HU" sz="4800" b="1" dirty="0" smtClean="0"/>
          </a:p>
          <a:p>
            <a:r>
              <a:rPr lang="hu-HU" sz="4800" b="1" dirty="0" smtClean="0"/>
              <a:t>Pipere cikkek</a:t>
            </a:r>
          </a:p>
          <a:p>
            <a:r>
              <a:rPr lang="hu-HU" sz="4800" b="1" dirty="0" smtClean="0"/>
              <a:t>Kávé</a:t>
            </a:r>
          </a:p>
          <a:p>
            <a:endParaRPr lang="hu-HU" sz="4800" b="1" dirty="0"/>
          </a:p>
          <a:p>
            <a:endParaRPr lang="hu-HU" sz="4800" b="1" dirty="0" smtClean="0"/>
          </a:p>
          <a:p>
            <a:endParaRPr lang="hu-HU" sz="4800" b="1" dirty="0"/>
          </a:p>
        </p:txBody>
      </p:sp>
      <p:sp>
        <p:nvSpPr>
          <p:cNvPr id="6" name="Szövegdoboz 5"/>
          <p:cNvSpPr txBox="1"/>
          <p:nvPr/>
        </p:nvSpPr>
        <p:spPr>
          <a:xfrm>
            <a:off x="6150077" y="0"/>
            <a:ext cx="6150078" cy="7478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hu-HU" sz="4800" b="1" dirty="0" smtClean="0">
                <a:solidFill>
                  <a:schemeClr val="tx1"/>
                </a:solidFill>
              </a:rPr>
              <a:t>Megelőzi a rákot:</a:t>
            </a:r>
          </a:p>
          <a:p>
            <a:endParaRPr lang="hu-HU" sz="4800" b="1" dirty="0">
              <a:solidFill>
                <a:schemeClr val="tx1"/>
              </a:solidFill>
            </a:endParaRPr>
          </a:p>
          <a:p>
            <a:r>
              <a:rPr lang="hu-HU" sz="4800" b="1" dirty="0" smtClean="0">
                <a:solidFill>
                  <a:schemeClr val="tx1"/>
                </a:solidFill>
              </a:rPr>
              <a:t>Kenyérhéj</a:t>
            </a:r>
          </a:p>
          <a:p>
            <a:r>
              <a:rPr lang="hu-HU" sz="4800" b="1" dirty="0" smtClean="0">
                <a:solidFill>
                  <a:schemeClr val="tx1"/>
                </a:solidFill>
              </a:rPr>
              <a:t>Pirospaprika</a:t>
            </a:r>
          </a:p>
          <a:p>
            <a:r>
              <a:rPr lang="hu-HU" sz="4800" b="1" dirty="0" smtClean="0">
                <a:solidFill>
                  <a:schemeClr val="tx1"/>
                </a:solidFill>
              </a:rPr>
              <a:t>Édesgyökér</a:t>
            </a:r>
          </a:p>
          <a:p>
            <a:r>
              <a:rPr lang="hu-HU" sz="4800" b="1" dirty="0" smtClean="0">
                <a:solidFill>
                  <a:schemeClr val="tx1"/>
                </a:solidFill>
              </a:rPr>
              <a:t>Kávé</a:t>
            </a:r>
          </a:p>
          <a:p>
            <a:endParaRPr lang="hu-HU" sz="4800" b="1" dirty="0" smtClean="0">
              <a:solidFill>
                <a:schemeClr val="tx1"/>
              </a:solidFill>
            </a:endParaRPr>
          </a:p>
          <a:p>
            <a:endParaRPr lang="hu-HU" sz="4800" b="1" dirty="0">
              <a:solidFill>
                <a:schemeClr val="tx1"/>
              </a:solidFill>
            </a:endParaRPr>
          </a:p>
          <a:p>
            <a:endParaRPr lang="hu-HU" sz="4800" b="1" dirty="0" smtClean="0">
              <a:solidFill>
                <a:schemeClr val="tx1"/>
              </a:solidFill>
            </a:endParaRPr>
          </a:p>
          <a:p>
            <a:endParaRPr lang="hu-HU" sz="4800" b="1" dirty="0" smtClean="0">
              <a:solidFill>
                <a:schemeClr val="tx1"/>
              </a:solidFill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5736" y="1073866"/>
            <a:ext cx="6048682" cy="5008309"/>
          </a:xfrm>
          <a:prstGeom prst="rect">
            <a:avLst/>
          </a:prstGeom>
        </p:spPr>
      </p:pic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Szkeptikus konferencia Székesfehérvár (2016.11.12)</a:t>
            </a:r>
            <a:endParaRPr lang="hu-HU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64ED8-7BED-4B7A-BA97-DF81F3CB197E}" type="slidenum">
              <a:rPr lang="hu-HU" smtClean="0"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6734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4051" y="1825114"/>
            <a:ext cx="8576676" cy="4948082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408" y="1740310"/>
            <a:ext cx="5955130" cy="5117690"/>
          </a:xfrm>
          <a:prstGeom prst="rect">
            <a:avLst/>
          </a:prstGeom>
        </p:spPr>
      </p:pic>
      <p:sp>
        <p:nvSpPr>
          <p:cNvPr id="6" name="Jobbra nyíl 5"/>
          <p:cNvSpPr/>
          <p:nvPr/>
        </p:nvSpPr>
        <p:spPr>
          <a:xfrm>
            <a:off x="5125554" y="3252018"/>
            <a:ext cx="1637071" cy="179930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8" name="Tartalom helye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715" y="-52794"/>
            <a:ext cx="5298747" cy="3220008"/>
          </a:xfrm>
        </p:spPr>
      </p:pic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Szkeptikus konferencia Székesfehérvár (2016.11.12)</a:t>
            </a:r>
            <a:endParaRPr lang="hu-HU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64ED8-7BED-4B7A-BA97-DF81F3CB197E}" type="slidenum">
              <a:rPr lang="hu-HU" smtClean="0"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1455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64ED8-7BED-4B7A-BA97-DF81F3CB197E}" type="slidenum">
              <a:rPr lang="hu-HU" smtClean="0"/>
              <a:t>2</a:t>
            </a:fld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64028" cy="3773714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842" y="3912960"/>
            <a:ext cx="4212000" cy="28080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542" y="3912960"/>
            <a:ext cx="3744686" cy="280851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0"/>
            <a:ext cx="5715000" cy="380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81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459" y="-147"/>
            <a:ext cx="10048567" cy="6858147"/>
          </a:xfrm>
          <a:prstGeom prst="rect">
            <a:avLst/>
          </a:prstGeom>
        </p:spPr>
      </p:pic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Szkeptikus konferencia Székesfehérvár (2016.11.12)</a:t>
            </a:r>
            <a:endParaRPr lang="hu-HU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64ED8-7BED-4B7A-BA97-DF81F3CB197E}" type="slidenum">
              <a:rPr lang="hu-HU" smtClean="0"/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9561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089" y="0"/>
            <a:ext cx="9915181" cy="6858000"/>
          </a:xfrm>
          <a:prstGeom prst="rect">
            <a:avLst/>
          </a:prstGeom>
        </p:spPr>
      </p:pic>
      <p:sp>
        <p:nvSpPr>
          <p:cNvPr id="7" name="Téglalap 6"/>
          <p:cNvSpPr/>
          <p:nvPr/>
        </p:nvSpPr>
        <p:spPr>
          <a:xfrm rot="20702578">
            <a:off x="193557" y="1988935"/>
            <a:ext cx="5633044" cy="19389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hu-HU" sz="4000" dirty="0" smtClean="0">
                <a:solidFill>
                  <a:schemeClr val="bg1"/>
                </a:solidFill>
              </a:rPr>
              <a:t>„Bizonyíték </a:t>
            </a:r>
            <a:r>
              <a:rPr lang="hu-HU" sz="4000" dirty="0">
                <a:solidFill>
                  <a:schemeClr val="bg1"/>
                </a:solidFill>
              </a:rPr>
              <a:t>csak a matekra és az alkoholra </a:t>
            </a:r>
            <a:r>
              <a:rPr lang="hu-HU" sz="4000" dirty="0" smtClean="0">
                <a:solidFill>
                  <a:schemeClr val="bg1"/>
                </a:solidFill>
              </a:rPr>
              <a:t>van.”</a:t>
            </a:r>
            <a:endParaRPr lang="hu-HU" sz="4000" dirty="0">
              <a:solidFill>
                <a:schemeClr val="bg1"/>
              </a:solidFill>
            </a:endParaRPr>
          </a:p>
        </p:txBody>
      </p:sp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Szkeptikus konferencia Székesfehérvár (2016.11.12)</a:t>
            </a:r>
            <a:endParaRPr lang="hu-HU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64ED8-7BED-4B7A-BA97-DF81F3CB197E}" type="slidenum">
              <a:rPr lang="hu-HU" smtClean="0"/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2487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Szkeptikus konferencia Székesfehérvár (2016.11.12)</a:t>
            </a: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64ED8-7BED-4B7A-BA97-DF81F3CB197E}" type="slidenum">
              <a:rPr lang="hu-HU" smtClean="0"/>
              <a:t>22</a:t>
            </a:fld>
            <a:endParaRPr lang="hu-HU"/>
          </a:p>
        </p:txBody>
      </p:sp>
      <p:pic>
        <p:nvPicPr>
          <p:cNvPr id="6" name="fil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080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" b="11678"/>
          <a:stretch/>
        </p:blipFill>
        <p:spPr>
          <a:xfrm>
            <a:off x="357110" y="566058"/>
            <a:ext cx="11559120" cy="5181600"/>
          </a:xfrm>
          <a:prstGeom prst="rect">
            <a:avLst/>
          </a:prstGeom>
        </p:spPr>
      </p:pic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Szkeptikus konferencia Székesfehérvár (2016.11.12)</a:t>
            </a:r>
            <a:endParaRPr lang="hu-HU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64ED8-7BED-4B7A-BA97-DF81F3CB197E}" type="slidenum">
              <a:rPr lang="hu-HU" smtClean="0"/>
              <a:t>23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7221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ép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368" y="-1978"/>
            <a:ext cx="10338619" cy="6859978"/>
          </a:xfrm>
          <a:prstGeom prst="rect">
            <a:avLst/>
          </a:prstGeom>
        </p:spPr>
      </p:pic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Szkeptikus konferencia Székesfehérvár (2016.11.12)</a:t>
            </a:r>
            <a:endParaRPr lang="hu-HU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64ED8-7BED-4B7A-BA97-DF81F3CB197E}" type="slidenum">
              <a:rPr lang="hu-HU" smtClean="0"/>
              <a:t>24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0729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05"/>
          <a:stretch/>
        </p:blipFill>
        <p:spPr>
          <a:xfrm>
            <a:off x="1113436" y="547166"/>
            <a:ext cx="4220988" cy="5852160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2989430" y="5443631"/>
            <a:ext cx="1223412" cy="70788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hu-HU" sz="4000" b="1" dirty="0" smtClean="0"/>
              <a:t>2012</a:t>
            </a:r>
            <a:endParaRPr lang="hu-HU" sz="4000" b="1" dirty="0"/>
          </a:p>
        </p:txBody>
      </p:sp>
      <p:sp>
        <p:nvSpPr>
          <p:cNvPr id="5" name="Szövegdoboz 4"/>
          <p:cNvSpPr txBox="1"/>
          <p:nvPr/>
        </p:nvSpPr>
        <p:spPr>
          <a:xfrm>
            <a:off x="8041747" y="847671"/>
            <a:ext cx="4019625" cy="201593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500" b="1" dirty="0" smtClean="0"/>
              <a:t>Debreceni </a:t>
            </a:r>
            <a:r>
              <a:rPr lang="hu-HU" sz="2500" b="1" dirty="0"/>
              <a:t>Egyetem Fizikai Intézetének</a:t>
            </a:r>
          </a:p>
          <a:p>
            <a:pPr algn="ctr"/>
            <a:r>
              <a:rPr lang="hu-HU" sz="2500" b="1" dirty="0"/>
              <a:t>Élő Fizika Nyári </a:t>
            </a:r>
            <a:r>
              <a:rPr lang="hu-HU" sz="2500" b="1" dirty="0" smtClean="0"/>
              <a:t>Tábora, </a:t>
            </a:r>
          </a:p>
          <a:p>
            <a:pPr algn="ctr"/>
            <a:r>
              <a:rPr lang="hu-HU" sz="2500" b="1" dirty="0" smtClean="0"/>
              <a:t>2012</a:t>
            </a:r>
            <a:r>
              <a:rPr lang="hu-HU" sz="2500" b="1" dirty="0"/>
              <a:t>. </a:t>
            </a:r>
            <a:r>
              <a:rPr lang="hu-HU" sz="2500" b="1" dirty="0" smtClean="0"/>
              <a:t>június 18-22</a:t>
            </a:r>
            <a:endParaRPr lang="hu-HU" sz="2500" b="1" dirty="0"/>
          </a:p>
          <a:p>
            <a:pPr algn="ctr"/>
            <a:endParaRPr lang="hu-HU" sz="2500" b="1" dirty="0"/>
          </a:p>
        </p:txBody>
      </p:sp>
      <p:pic>
        <p:nvPicPr>
          <p:cNvPr id="7" name="Picture 2" descr="Élő fizik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830" y="721336"/>
            <a:ext cx="2278511" cy="2268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zövegdoboz 7"/>
          <p:cNvSpPr txBox="1"/>
          <p:nvPr/>
        </p:nvSpPr>
        <p:spPr>
          <a:xfrm>
            <a:off x="6688085" y="3473246"/>
            <a:ext cx="4019625" cy="4770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500" b="1" dirty="0" smtClean="0"/>
              <a:t>Dr. </a:t>
            </a:r>
            <a:r>
              <a:rPr lang="hu-HU" sz="2500" b="1" dirty="0" err="1" smtClean="0"/>
              <a:t>Raics</a:t>
            </a:r>
            <a:r>
              <a:rPr lang="hu-HU" sz="2500" b="1" dirty="0" smtClean="0"/>
              <a:t> Péter</a:t>
            </a:r>
            <a:endParaRPr lang="hu-HU" sz="2500" b="1" dirty="0"/>
          </a:p>
        </p:txBody>
      </p:sp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Szkeptikus konferencia Székesfehérvár (2016.11.12)</a:t>
            </a:r>
            <a:endParaRPr lang="hu-HU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64ED8-7BED-4B7A-BA97-DF81F3CB197E}" type="slidenum">
              <a:rPr lang="hu-HU" smtClean="0"/>
              <a:t>25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6620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301" y="243052"/>
            <a:ext cx="5039235" cy="6614948"/>
          </a:xfrm>
          <a:prstGeom prst="rect">
            <a:avLst/>
          </a:prstGeom>
        </p:spPr>
      </p:pic>
      <p:pic>
        <p:nvPicPr>
          <p:cNvPr id="9" name="Picture 3" descr="C:\Users\user\Desktop\kfki\képek\P73100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19" y="362744"/>
            <a:ext cx="3955317" cy="296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user\Desktop\kfki\képek\PA0402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20" y="3550526"/>
            <a:ext cx="3925618" cy="294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3986622" y="2285717"/>
            <a:ext cx="2785891" cy="2308324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400" b="1" dirty="0" smtClean="0"/>
              <a:t>MTA WIGNER FK Részecske- és Magfizikai Intézet: Lendület Innovatív Detektorfejlesztő kutatócsoport</a:t>
            </a:r>
            <a:endParaRPr lang="hu-HU" sz="2400" b="1" dirty="0"/>
          </a:p>
        </p:txBody>
      </p:sp>
      <p:sp>
        <p:nvSpPr>
          <p:cNvPr id="6" name="Szövegdoboz 5"/>
          <p:cNvSpPr txBox="1"/>
          <p:nvPr/>
        </p:nvSpPr>
        <p:spPr>
          <a:xfrm>
            <a:off x="4168051" y="5686017"/>
            <a:ext cx="2785891" cy="830997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400" b="1" dirty="0" smtClean="0"/>
              <a:t>Dr. Varga Dezső</a:t>
            </a:r>
          </a:p>
          <a:p>
            <a:pPr algn="ctr"/>
            <a:r>
              <a:rPr lang="hu-HU" sz="2400" b="1" dirty="0" smtClean="0"/>
              <a:t>Dr. Hamar Gergő</a:t>
            </a:r>
            <a:endParaRPr lang="hu-HU" sz="2400" b="1" dirty="0"/>
          </a:p>
        </p:txBody>
      </p:sp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Szkeptikus konferencia Székesfehérvár (2016.11.12)</a:t>
            </a:r>
            <a:endParaRPr lang="hu-HU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64ED8-7BED-4B7A-BA97-DF81F3CB197E}" type="slidenum">
              <a:rPr lang="hu-HU" smtClean="0"/>
              <a:t>26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2966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620" y="3759441"/>
            <a:ext cx="1561808" cy="104120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375" y="4930475"/>
            <a:ext cx="3200000" cy="180000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087" y="2596885"/>
            <a:ext cx="3200000" cy="180000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71" y="3393985"/>
            <a:ext cx="2348682" cy="1321134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8828" y="2315397"/>
            <a:ext cx="2354560" cy="1324440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965" y="4657527"/>
            <a:ext cx="3685241" cy="2072948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428" y="176495"/>
            <a:ext cx="4071234" cy="2290069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94" y="4930475"/>
            <a:ext cx="3201563" cy="1800000"/>
          </a:xfrm>
          <a:prstGeom prst="rect">
            <a:avLst/>
          </a:prstGeom>
        </p:spPr>
      </p:pic>
      <p:pic>
        <p:nvPicPr>
          <p:cNvPr id="18" name="Kép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417" y="2679799"/>
            <a:ext cx="3201563" cy="1800000"/>
          </a:xfrm>
          <a:prstGeom prst="rect">
            <a:avLst/>
          </a:prstGeom>
        </p:spPr>
      </p:pic>
      <p:pic>
        <p:nvPicPr>
          <p:cNvPr id="19" name="Kép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375" y="237329"/>
            <a:ext cx="3693642" cy="1800000"/>
          </a:xfrm>
          <a:prstGeom prst="rect">
            <a:avLst/>
          </a:prstGeom>
        </p:spPr>
      </p:pic>
      <p:pic>
        <p:nvPicPr>
          <p:cNvPr id="20" name="Kép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17" y="160191"/>
            <a:ext cx="2427198" cy="3018438"/>
          </a:xfrm>
          <a:prstGeom prst="rect">
            <a:avLst/>
          </a:prstGeom>
        </p:spPr>
      </p:pic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Szkeptikus konferencia Székesfehérvár (2016.11.12)</a:t>
            </a:r>
            <a:endParaRPr lang="hu-HU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64ED8-7BED-4B7A-BA97-DF81F3CB197E}" type="slidenum">
              <a:rPr lang="hu-HU" smtClean="0"/>
              <a:t>27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9610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/>
          <a:srcRect l="5244" t="4003" r="62083" b="28892"/>
          <a:stretch/>
        </p:blipFill>
        <p:spPr>
          <a:xfrm>
            <a:off x="433137" y="192505"/>
            <a:ext cx="5390355" cy="6224337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3"/>
          <a:srcRect l="2161" t="10581" r="33849" b="12664"/>
          <a:stretch/>
        </p:blipFill>
        <p:spPr>
          <a:xfrm>
            <a:off x="6144125" y="1475873"/>
            <a:ext cx="5423699" cy="3657600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809799" y="6178315"/>
            <a:ext cx="4019625" cy="4770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500" b="1" dirty="0" smtClean="0"/>
              <a:t>Kutató Diákok Mozgalma</a:t>
            </a:r>
            <a:endParaRPr lang="hu-HU" sz="2500" b="1" dirty="0"/>
          </a:p>
        </p:txBody>
      </p:sp>
      <p:sp>
        <p:nvSpPr>
          <p:cNvPr id="7" name="Szövegdoboz 6"/>
          <p:cNvSpPr txBox="1"/>
          <p:nvPr/>
        </p:nvSpPr>
        <p:spPr>
          <a:xfrm>
            <a:off x="6971113" y="5387286"/>
            <a:ext cx="4019625" cy="86177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500" b="1" dirty="0" smtClean="0"/>
              <a:t>Nők a Tudományban Egyesület</a:t>
            </a:r>
            <a:endParaRPr lang="hu-HU" sz="2500" b="1" dirty="0"/>
          </a:p>
        </p:txBody>
      </p:sp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Szkeptikus konferencia Székesfehérvár (2016.11.12)</a:t>
            </a:r>
            <a:endParaRPr lang="hu-HU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64ED8-7BED-4B7A-BA97-DF81F3CB197E}" type="slidenum">
              <a:rPr lang="hu-HU" smtClean="0"/>
              <a:t>28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8438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/>
          <a:srcRect l="10546" t="4660" r="12888" b="8717"/>
          <a:stretch/>
        </p:blipFill>
        <p:spPr>
          <a:xfrm>
            <a:off x="962525" y="112295"/>
            <a:ext cx="9962148" cy="6336632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3933787" y="6210400"/>
            <a:ext cx="4019625" cy="4770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500" b="1" dirty="0" err="1" smtClean="0"/>
              <a:t>Templeton</a:t>
            </a:r>
            <a:r>
              <a:rPr lang="hu-HU" sz="2500" b="1" dirty="0" smtClean="0"/>
              <a:t> Junior Mentor</a:t>
            </a:r>
            <a:endParaRPr lang="hu-HU" sz="2500" b="1" dirty="0"/>
          </a:p>
        </p:txBody>
      </p:sp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Szkeptikus konferencia Székesfehérvár (2016.11.12)</a:t>
            </a: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64ED8-7BED-4B7A-BA97-DF81F3CB197E}" type="slidenum">
              <a:rPr lang="hu-HU" smtClean="0"/>
              <a:t>29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1696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/>
          <a:srcRect l="88" t="3528" r="20113" b="3528"/>
          <a:stretch/>
        </p:blipFill>
        <p:spPr>
          <a:xfrm>
            <a:off x="1120878" y="58993"/>
            <a:ext cx="10382864" cy="6799007"/>
          </a:xfrm>
          <a:prstGeom prst="rect">
            <a:avLst/>
          </a:prstGeom>
        </p:spPr>
      </p:pic>
      <p:sp>
        <p:nvSpPr>
          <p:cNvPr id="5" name="Fánk 4"/>
          <p:cNvSpPr/>
          <p:nvPr/>
        </p:nvSpPr>
        <p:spPr>
          <a:xfrm>
            <a:off x="4866968" y="3215148"/>
            <a:ext cx="3790335" cy="2359742"/>
          </a:xfrm>
          <a:prstGeom prst="donut">
            <a:avLst>
              <a:gd name="adj" fmla="val 1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6" name="Téglalap 5"/>
          <p:cNvSpPr/>
          <p:nvPr/>
        </p:nvSpPr>
        <p:spPr>
          <a:xfrm rot="20702578">
            <a:off x="193557" y="1988935"/>
            <a:ext cx="5633044" cy="193899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hu-HU" sz="4000" dirty="0" smtClean="0">
                <a:solidFill>
                  <a:schemeClr val="bg1"/>
                </a:solidFill>
              </a:rPr>
              <a:t>Nőknél csökkenti a mellrák esélyét a házimunka</a:t>
            </a:r>
            <a:endParaRPr lang="hu-HU" sz="4000" dirty="0">
              <a:solidFill>
                <a:schemeClr val="bg1"/>
              </a:solidFill>
            </a:endParaRPr>
          </a:p>
        </p:txBody>
      </p:sp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dirty="0" smtClean="0"/>
              <a:t>Szkeptikus konferencia Székesfehérvár (2016.11.12)</a:t>
            </a:r>
            <a:endParaRPr lang="hu-HU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64ED8-7BED-4B7A-BA97-DF81F3CB197E}" type="slidenum">
              <a:rPr lang="hu-HU" smtClean="0"/>
              <a:t>3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2076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l="3148" t="15426" r="21441" b="25248"/>
          <a:stretch/>
        </p:blipFill>
        <p:spPr>
          <a:xfrm>
            <a:off x="765665" y="889559"/>
            <a:ext cx="10711543" cy="4737797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 rot="19969357">
            <a:off x="-154636" y="1397405"/>
            <a:ext cx="5475242" cy="646331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3600" b="1" dirty="0" smtClean="0"/>
              <a:t>Tudománynépszerűsítés </a:t>
            </a:r>
            <a:endParaRPr lang="hu-HU" sz="3600" b="1" dirty="0"/>
          </a:p>
        </p:txBody>
      </p:sp>
      <p:sp>
        <p:nvSpPr>
          <p:cNvPr id="5" name="Szövegdoboz 4"/>
          <p:cNvSpPr txBox="1"/>
          <p:nvPr/>
        </p:nvSpPr>
        <p:spPr>
          <a:xfrm rot="1839447">
            <a:off x="7910701" y="5072822"/>
            <a:ext cx="377222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3600" b="1" dirty="0" smtClean="0"/>
              <a:t>Tévhitek</a:t>
            </a:r>
            <a:endParaRPr lang="hu-HU" sz="3600" b="1" dirty="0"/>
          </a:p>
        </p:txBody>
      </p:sp>
      <p:sp>
        <p:nvSpPr>
          <p:cNvPr id="6" name="Szövegdoboz 5"/>
          <p:cNvSpPr txBox="1"/>
          <p:nvPr/>
        </p:nvSpPr>
        <p:spPr>
          <a:xfrm rot="19969357">
            <a:off x="479370" y="5430293"/>
            <a:ext cx="2604397" cy="6463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3600" b="1" dirty="0" smtClean="0"/>
              <a:t>Videók </a:t>
            </a:r>
            <a:endParaRPr lang="hu-HU" sz="3600" b="1" dirty="0"/>
          </a:p>
        </p:txBody>
      </p:sp>
      <p:sp>
        <p:nvSpPr>
          <p:cNvPr id="7" name="Szövegdoboz 6"/>
          <p:cNvSpPr txBox="1"/>
          <p:nvPr/>
        </p:nvSpPr>
        <p:spPr>
          <a:xfrm rot="20797434">
            <a:off x="5403296" y="5150419"/>
            <a:ext cx="2604397" cy="120032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3600" b="1" dirty="0" smtClean="0"/>
              <a:t>Kísérleti bemutatók</a:t>
            </a:r>
            <a:endParaRPr lang="hu-HU" sz="3600" b="1" dirty="0"/>
          </a:p>
        </p:txBody>
      </p:sp>
      <p:sp>
        <p:nvSpPr>
          <p:cNvPr id="8" name="Szövegdoboz 7"/>
          <p:cNvSpPr txBox="1"/>
          <p:nvPr/>
        </p:nvSpPr>
        <p:spPr>
          <a:xfrm rot="1073836">
            <a:off x="8255747" y="970181"/>
            <a:ext cx="3772220" cy="646331"/>
          </a:xfrm>
          <a:prstGeom prst="rect">
            <a:avLst/>
          </a:prstGeom>
          <a:solidFill>
            <a:srgbClr val="A568D2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3600" b="1" dirty="0" smtClean="0"/>
              <a:t>Kirándulás</a:t>
            </a:r>
            <a:endParaRPr lang="hu-HU" sz="3600" b="1" dirty="0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Szkeptikus konferencia Székesfehérvár (2016.11.12)</a:t>
            </a:r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64ED8-7BED-4B7A-BA97-DF81F3CB197E}" type="slidenum">
              <a:rPr lang="hu-HU" smtClean="0"/>
              <a:t>30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5354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elhő 8"/>
          <p:cNvSpPr/>
          <p:nvPr/>
        </p:nvSpPr>
        <p:spPr>
          <a:xfrm>
            <a:off x="1715718" y="2090707"/>
            <a:ext cx="3343702" cy="2156346"/>
          </a:xfrm>
          <a:prstGeom prst="cloud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000" b="1" dirty="0" smtClean="0"/>
              <a:t>videók</a:t>
            </a:r>
            <a:endParaRPr lang="hu-HU" sz="4000" b="1" dirty="0"/>
          </a:p>
        </p:txBody>
      </p:sp>
      <p:sp>
        <p:nvSpPr>
          <p:cNvPr id="10" name="Felhő 9"/>
          <p:cNvSpPr/>
          <p:nvPr/>
        </p:nvSpPr>
        <p:spPr>
          <a:xfrm>
            <a:off x="6628263" y="2090707"/>
            <a:ext cx="3441509" cy="2265528"/>
          </a:xfrm>
          <a:prstGeom prst="cloud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000" b="1" dirty="0" smtClean="0"/>
              <a:t>kísérletek</a:t>
            </a:r>
            <a:endParaRPr lang="hu-HU" sz="4000" b="1" dirty="0"/>
          </a:p>
        </p:txBody>
      </p:sp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Szkeptikus konferencia Székesfehérvár (2016.11.12)</a:t>
            </a:r>
            <a:endParaRPr lang="hu-HU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64ED8-7BED-4B7A-BA97-DF81F3CB197E}" type="slidenum">
              <a:rPr lang="hu-HU" smtClean="0"/>
              <a:t>31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9235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348741" y="350293"/>
            <a:ext cx="2604397" cy="6463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3600" b="1" dirty="0" smtClean="0"/>
              <a:t>Videók </a:t>
            </a:r>
            <a:endParaRPr lang="hu-HU" sz="3600" b="1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024" y="1130218"/>
            <a:ext cx="5803581" cy="3262921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9605" y="219529"/>
            <a:ext cx="5831137" cy="3278414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654" y="2894287"/>
            <a:ext cx="5495532" cy="3089728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5"/>
          <a:srcRect l="4120" t="11861" r="7928" b="7384"/>
          <a:stretch/>
        </p:blipFill>
        <p:spPr>
          <a:xfrm>
            <a:off x="796921" y="3847858"/>
            <a:ext cx="5478835" cy="2828307"/>
          </a:xfrm>
          <a:prstGeom prst="rect">
            <a:avLst/>
          </a:prstGeom>
        </p:spPr>
      </p:pic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Szkeptikus konferencia Székesfehérvár (2016.11.12)</a:t>
            </a:r>
            <a:endParaRPr lang="hu-HU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64ED8-7BED-4B7A-BA97-DF81F3CB197E}" type="slidenum">
              <a:rPr lang="hu-HU" smtClean="0"/>
              <a:t>32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6262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936632880"/>
              </p:ext>
            </p:extLst>
          </p:nvPr>
        </p:nvGraphicFramePr>
        <p:xfrm>
          <a:off x="551595" y="793135"/>
          <a:ext cx="11041038" cy="54422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Szkeptikus konferencia Székesfehérvár (2016.11.12)</a:t>
            </a:r>
            <a:endParaRPr lang="hu-HU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64ED8-7BED-4B7A-BA97-DF81F3CB197E}" type="slidenum">
              <a:rPr lang="hu-HU" smtClean="0"/>
              <a:t>33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151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2354808"/>
              </p:ext>
            </p:extLst>
          </p:nvPr>
        </p:nvGraphicFramePr>
        <p:xfrm>
          <a:off x="0" y="519015"/>
          <a:ext cx="11945258" cy="58092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Szkeptikus konferencia Székesfehérvár (2016.11.12)</a:t>
            </a:r>
            <a:endParaRPr lang="hu-HU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64ED8-7BED-4B7A-BA97-DF81F3CB197E}" type="slidenum">
              <a:rPr lang="hu-HU" smtClean="0"/>
              <a:t>34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6185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06099" cy="410968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097" y="3330054"/>
            <a:ext cx="6271903" cy="3527946"/>
          </a:xfrm>
          <a:prstGeom prst="rect">
            <a:avLst/>
          </a:prstGeom>
        </p:spPr>
      </p:pic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Szkeptikus konferencia Székesfehérvár (2016.11.12)</a:t>
            </a:r>
            <a:endParaRPr lang="hu-HU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64ED8-7BED-4B7A-BA97-DF81F3CB197E}" type="slidenum">
              <a:rPr lang="hu-HU" smtClean="0"/>
              <a:t>35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0487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09" y="1869743"/>
            <a:ext cx="4985983" cy="373948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61910" y="841850"/>
            <a:ext cx="6771186" cy="5078390"/>
          </a:xfrm>
          <a:prstGeom prst="rect">
            <a:avLst/>
          </a:prstGeom>
        </p:spPr>
      </p:pic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Szkeptikus konferencia Székesfehérvár (2016.11.12)</a:t>
            </a:r>
            <a:endParaRPr lang="hu-HU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64ED8-7BED-4B7A-BA97-DF81F3CB197E}" type="slidenum">
              <a:rPr lang="hu-HU" smtClean="0"/>
              <a:t>36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2328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275508"/>
            <a:ext cx="4906850" cy="3271233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239" y="921839"/>
            <a:ext cx="7042368" cy="3961332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3543375"/>
            <a:ext cx="4860473" cy="3240315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921" y="4040490"/>
            <a:ext cx="4114800" cy="274320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71632" y="950640"/>
            <a:ext cx="4050788" cy="2700525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2679147" y="275508"/>
            <a:ext cx="7157460" cy="64633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3600" b="1" dirty="0" smtClean="0"/>
              <a:t>Kísérleti bemutatók</a:t>
            </a:r>
            <a:endParaRPr lang="hu-HU" sz="3600" b="1" dirty="0"/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653" y="4046878"/>
            <a:ext cx="4095636" cy="2730424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 rot="19969357">
            <a:off x="137693" y="3463703"/>
            <a:ext cx="2075930" cy="659824"/>
          </a:xfrm>
          <a:prstGeom prst="rect">
            <a:avLst/>
          </a:prstGeom>
          <a:solidFill>
            <a:srgbClr val="A568D2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3600" b="1" dirty="0" smtClean="0"/>
              <a:t>olcsó</a:t>
            </a:r>
            <a:endParaRPr lang="hu-HU" sz="3600" b="1" dirty="0"/>
          </a:p>
        </p:txBody>
      </p:sp>
      <p:sp>
        <p:nvSpPr>
          <p:cNvPr id="12" name="Szövegdoboz 11"/>
          <p:cNvSpPr txBox="1"/>
          <p:nvPr/>
        </p:nvSpPr>
        <p:spPr>
          <a:xfrm rot="679890">
            <a:off x="6678994" y="4363297"/>
            <a:ext cx="2075930" cy="6598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3600" b="1" dirty="0" smtClean="0"/>
              <a:t>látványos</a:t>
            </a:r>
            <a:endParaRPr lang="hu-HU" sz="3600" b="1" dirty="0"/>
          </a:p>
        </p:txBody>
      </p:sp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Szkeptikus konferencia Székesfehérvár (2016.11.12)</a:t>
            </a:r>
            <a:endParaRPr lang="hu-HU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64ED8-7BED-4B7A-BA97-DF81F3CB197E}" type="slidenum">
              <a:rPr lang="hu-HU" smtClean="0"/>
              <a:t>37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5119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406815" y="326650"/>
            <a:ext cx="377222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3600" b="1" dirty="0" smtClean="0"/>
              <a:t>Tévhitek</a:t>
            </a:r>
            <a:endParaRPr lang="hu-HU" sz="3600" b="1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/>
          <a:srcRect l="18877" t="27530" r="43976" b="4613"/>
          <a:stretch/>
        </p:blipFill>
        <p:spPr>
          <a:xfrm>
            <a:off x="5457370" y="326650"/>
            <a:ext cx="5820230" cy="597753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3"/>
          <a:srcRect l="18654" t="28324" r="46765" b="5011"/>
          <a:stretch/>
        </p:blipFill>
        <p:spPr>
          <a:xfrm>
            <a:off x="318775" y="1427384"/>
            <a:ext cx="4804768" cy="5207749"/>
          </a:xfrm>
          <a:prstGeom prst="rect">
            <a:avLst/>
          </a:prstGeom>
        </p:spPr>
      </p:pic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Szkeptikus konferencia Székesfehérvár (2016.11.12)</a:t>
            </a:r>
            <a:endParaRPr lang="hu-HU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64ED8-7BED-4B7A-BA97-DF81F3CB197E}" type="slidenum">
              <a:rPr lang="hu-HU" smtClean="0"/>
              <a:t>38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5811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70" y="197893"/>
            <a:ext cx="11654971" cy="6555921"/>
          </a:xfrm>
          <a:prstGeom prst="rect">
            <a:avLst/>
          </a:prstGeom>
        </p:spPr>
      </p:pic>
      <p:sp>
        <p:nvSpPr>
          <p:cNvPr id="15" name="Felhő 14"/>
          <p:cNvSpPr/>
          <p:nvPr/>
        </p:nvSpPr>
        <p:spPr>
          <a:xfrm>
            <a:off x="6817055" y="0"/>
            <a:ext cx="5374945" cy="1821976"/>
          </a:xfrm>
          <a:prstGeom prst="cloud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600" dirty="0" smtClean="0"/>
              <a:t>Kutatóintézet</a:t>
            </a:r>
            <a:endParaRPr lang="hu-HU" sz="3600" dirty="0"/>
          </a:p>
        </p:txBody>
      </p:sp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Szkeptikus konferencia Székesfehérvár (2016.11.12)</a:t>
            </a:r>
            <a:endParaRPr lang="hu-HU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64ED8-7BED-4B7A-BA97-DF81F3CB197E}" type="slidenum">
              <a:rPr lang="hu-HU" smtClean="0"/>
              <a:t>39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9907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54" y="3672114"/>
            <a:ext cx="4966790" cy="2946400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344" y="94344"/>
            <a:ext cx="6763656" cy="6763656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7" r="291"/>
          <a:stretch/>
        </p:blipFill>
        <p:spPr>
          <a:xfrm>
            <a:off x="348344" y="94344"/>
            <a:ext cx="4978400" cy="343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49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Csoportba foglalás 3"/>
          <p:cNvGrpSpPr/>
          <p:nvPr/>
        </p:nvGrpSpPr>
        <p:grpSpPr>
          <a:xfrm>
            <a:off x="0" y="94343"/>
            <a:ext cx="11889529" cy="6763657"/>
            <a:chOff x="527087" y="-289447"/>
            <a:chExt cx="11889529" cy="6763657"/>
          </a:xfrm>
        </p:grpSpPr>
        <p:pic>
          <p:nvPicPr>
            <p:cNvPr id="5" name="Kép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087" y="-289447"/>
              <a:ext cx="10145486" cy="6763657"/>
            </a:xfrm>
            <a:prstGeom prst="rect">
              <a:avLst/>
            </a:prstGeom>
          </p:spPr>
        </p:pic>
        <p:sp>
          <p:nvSpPr>
            <p:cNvPr id="6" name="Felhő 5"/>
            <p:cNvSpPr/>
            <p:nvPr/>
          </p:nvSpPr>
          <p:spPr>
            <a:xfrm>
              <a:off x="7041671" y="125321"/>
              <a:ext cx="5374945" cy="1821976"/>
            </a:xfrm>
            <a:prstGeom prst="cloud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3600" dirty="0" smtClean="0"/>
                <a:t>10 emeletes ház teteje</a:t>
              </a:r>
              <a:endParaRPr lang="hu-HU" sz="3600" dirty="0"/>
            </a:p>
          </p:txBody>
        </p:sp>
      </p:grpSp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Szkeptikus konferencia Székesfehérvár (2016.11.12)</a:t>
            </a:r>
            <a:endParaRPr lang="hu-HU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64ED8-7BED-4B7A-BA97-DF81F3CB197E}" type="slidenum">
              <a:rPr lang="hu-HU" smtClean="0"/>
              <a:t>40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2843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839" y="988308"/>
            <a:ext cx="9613186" cy="5400000"/>
          </a:xfrm>
          <a:prstGeom prst="rect">
            <a:avLst/>
          </a:prstGeom>
        </p:spPr>
      </p:pic>
      <p:sp>
        <p:nvSpPr>
          <p:cNvPr id="5" name="Felhő 4"/>
          <p:cNvSpPr/>
          <p:nvPr/>
        </p:nvSpPr>
        <p:spPr>
          <a:xfrm>
            <a:off x="6416721" y="197893"/>
            <a:ext cx="5374945" cy="1821976"/>
          </a:xfrm>
          <a:prstGeom prst="cloud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600" dirty="0" smtClean="0"/>
              <a:t>MTA</a:t>
            </a:r>
            <a:endParaRPr lang="hu-HU" sz="3600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65" y="1308479"/>
            <a:ext cx="7200000" cy="5400000"/>
          </a:xfrm>
          <a:prstGeom prst="rect">
            <a:avLst/>
          </a:prstGeom>
        </p:spPr>
      </p:pic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Szkeptikus konferencia Székesfehérvár (2016.11.12)</a:t>
            </a:r>
            <a:endParaRPr lang="hu-HU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64ED8-7BED-4B7A-BA97-DF81F3CB197E}" type="slidenum">
              <a:rPr lang="hu-HU" smtClean="0"/>
              <a:t>41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268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64"/>
            <a:ext cx="9956800" cy="6870264"/>
          </a:xfrm>
          <a:prstGeom prst="rect">
            <a:avLst/>
          </a:prstGeom>
        </p:spPr>
      </p:pic>
      <p:sp>
        <p:nvSpPr>
          <p:cNvPr id="4" name="Felhő 3"/>
          <p:cNvSpPr/>
          <p:nvPr/>
        </p:nvSpPr>
        <p:spPr>
          <a:xfrm>
            <a:off x="6817055" y="-12264"/>
            <a:ext cx="5374945" cy="1821976"/>
          </a:xfrm>
          <a:prstGeom prst="cloud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600" dirty="0" smtClean="0"/>
              <a:t>CERN</a:t>
            </a:r>
            <a:endParaRPr lang="hu-HU" sz="3600" dirty="0"/>
          </a:p>
        </p:txBody>
      </p:sp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Szkeptikus konferencia Székesfehérvár (2016.11.12)</a:t>
            </a:r>
            <a:endParaRPr lang="hu-HU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64ED8-7BED-4B7A-BA97-DF81F3CB197E}" type="slidenum">
              <a:rPr lang="hu-HU" smtClean="0"/>
              <a:t>42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4005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2095"/>
            <a:ext cx="10305143" cy="6870095"/>
          </a:xfrm>
          <a:prstGeom prst="rect">
            <a:avLst/>
          </a:prstGeom>
        </p:spPr>
      </p:pic>
      <p:sp>
        <p:nvSpPr>
          <p:cNvPr id="5" name="Felhő 4"/>
          <p:cNvSpPr/>
          <p:nvPr/>
        </p:nvSpPr>
        <p:spPr>
          <a:xfrm>
            <a:off x="6817055" y="154350"/>
            <a:ext cx="5374945" cy="1821976"/>
          </a:xfrm>
          <a:prstGeom prst="cloud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600" dirty="0" smtClean="0"/>
              <a:t>Előadások </a:t>
            </a:r>
            <a:endParaRPr lang="hu-HU" sz="3600" dirty="0"/>
          </a:p>
        </p:txBody>
      </p:sp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Szkeptikus konferencia Székesfehérvár (2016.11.12)</a:t>
            </a:r>
            <a:endParaRPr lang="hu-HU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64ED8-7BED-4B7A-BA97-DF81F3CB197E}" type="slidenum">
              <a:rPr lang="hu-HU" smtClean="0"/>
              <a:t>43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5670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Csoportba foglalás 9"/>
          <p:cNvGrpSpPr/>
          <p:nvPr/>
        </p:nvGrpSpPr>
        <p:grpSpPr>
          <a:xfrm>
            <a:off x="160931" y="61416"/>
            <a:ext cx="9542627" cy="6412794"/>
            <a:chOff x="160931" y="61416"/>
            <a:chExt cx="9542627" cy="6412794"/>
          </a:xfrm>
        </p:grpSpPr>
        <p:pic>
          <p:nvPicPr>
            <p:cNvPr id="7" name="Kép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931" y="61416"/>
              <a:ext cx="5517108" cy="3678072"/>
            </a:xfrm>
            <a:prstGeom prst="rect">
              <a:avLst/>
            </a:prstGeom>
          </p:spPr>
        </p:pic>
        <p:pic>
          <p:nvPicPr>
            <p:cNvPr id="8" name="Kép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703" y="3151359"/>
              <a:ext cx="4984276" cy="3322851"/>
            </a:xfrm>
            <a:prstGeom prst="rect">
              <a:avLst/>
            </a:prstGeom>
          </p:spPr>
        </p:pic>
        <p:pic>
          <p:nvPicPr>
            <p:cNvPr id="9" name="Kép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876374" y="1428662"/>
              <a:ext cx="5792621" cy="3861747"/>
            </a:xfrm>
            <a:prstGeom prst="rect">
              <a:avLst/>
            </a:prstGeom>
          </p:spPr>
        </p:pic>
      </p:grpSp>
      <p:grpSp>
        <p:nvGrpSpPr>
          <p:cNvPr id="13" name="Csoportba foglalás 12"/>
          <p:cNvGrpSpPr/>
          <p:nvPr/>
        </p:nvGrpSpPr>
        <p:grpSpPr>
          <a:xfrm>
            <a:off x="160931" y="606810"/>
            <a:ext cx="11374909" cy="6036998"/>
            <a:chOff x="160931" y="606810"/>
            <a:chExt cx="11374909" cy="6036998"/>
          </a:xfrm>
        </p:grpSpPr>
        <p:pic>
          <p:nvPicPr>
            <p:cNvPr id="11" name="Kép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5135" y="2736672"/>
              <a:ext cx="5860705" cy="3907136"/>
            </a:xfrm>
            <a:prstGeom prst="rect">
              <a:avLst/>
            </a:prstGeom>
          </p:spPr>
        </p:pic>
        <p:pic>
          <p:nvPicPr>
            <p:cNvPr id="12" name="Kép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931" y="606810"/>
              <a:ext cx="5680880" cy="3200340"/>
            </a:xfrm>
            <a:prstGeom prst="rect">
              <a:avLst/>
            </a:prstGeom>
          </p:spPr>
        </p:pic>
      </p:grpSp>
      <p:pic>
        <p:nvPicPr>
          <p:cNvPr id="14" name="Kép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195" y="1074210"/>
            <a:ext cx="9144000" cy="5143500"/>
          </a:xfrm>
          <a:prstGeom prst="rect">
            <a:avLst/>
          </a:prstGeom>
        </p:spPr>
      </p:pic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Szkeptikus konferencia Székesfehérvár (2016.11.12)</a:t>
            </a:r>
            <a:endParaRPr lang="hu-HU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64ED8-7BED-4B7A-BA97-DF81F3CB197E}" type="slidenum">
              <a:rPr lang="hu-HU" smtClean="0"/>
              <a:t>44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9121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3773"/>
            <a:ext cx="6264322" cy="4149096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785" y="2225566"/>
            <a:ext cx="7224215" cy="4784870"/>
          </a:xfrm>
          <a:prstGeom prst="rect">
            <a:avLst/>
          </a:prstGeom>
        </p:spPr>
      </p:pic>
      <p:sp>
        <p:nvSpPr>
          <p:cNvPr id="6" name="Felhő 5"/>
          <p:cNvSpPr/>
          <p:nvPr/>
        </p:nvSpPr>
        <p:spPr>
          <a:xfrm>
            <a:off x="6416721" y="197893"/>
            <a:ext cx="5374945" cy="1821976"/>
          </a:xfrm>
          <a:prstGeom prst="cloud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600" dirty="0" smtClean="0"/>
              <a:t>Kutatók éjszakája</a:t>
            </a:r>
            <a:endParaRPr lang="hu-HU" sz="3600" dirty="0"/>
          </a:p>
        </p:txBody>
      </p:sp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Szkeptikus konferencia Székesfehérvár (2016.11.12)</a:t>
            </a:r>
            <a:endParaRPr lang="hu-HU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64ED8-7BED-4B7A-BA97-DF81F3CB197E}" type="slidenum">
              <a:rPr lang="hu-HU" smtClean="0"/>
              <a:t>45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0966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Szkeptikus konferencia Székesfehérvár (2016.11.12)</a:t>
            </a: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64ED8-7BED-4B7A-BA97-DF81F3CB197E}" type="slidenum">
              <a:rPr lang="hu-HU" smtClean="0"/>
              <a:t>46</a:t>
            </a:fld>
            <a:endParaRPr lang="hu-HU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578" y="1490888"/>
            <a:ext cx="9390990" cy="289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22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Szkeptikus konferencia Székesfehérvár (2016.11.12)</a:t>
            </a:r>
            <a:endParaRPr lang="hu-HU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64ED8-7BED-4B7A-BA97-DF81F3CB197E}" type="slidenum">
              <a:rPr lang="hu-HU" smtClean="0"/>
              <a:t>47</a:t>
            </a:fld>
            <a:endParaRPr lang="hu-HU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 rotWithShape="1">
          <a:blip r:embed="rId2"/>
          <a:srcRect l="3148" t="15426" r="21441" b="25248"/>
          <a:stretch/>
        </p:blipFill>
        <p:spPr>
          <a:xfrm>
            <a:off x="228637" y="454132"/>
            <a:ext cx="11869527" cy="524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52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Szkeptikus konferencia Székesfehérvár (2016.11.12)</a:t>
            </a: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64ED8-7BED-4B7A-BA97-DF81F3CB197E}" type="slidenum">
              <a:rPr lang="hu-HU" smtClean="0"/>
              <a:t>48</a:t>
            </a:fld>
            <a:endParaRPr lang="hu-HU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2"/>
          <a:srcRect t="11062" r="28694"/>
          <a:stretch/>
        </p:blipFill>
        <p:spPr>
          <a:xfrm>
            <a:off x="1772473" y="77680"/>
            <a:ext cx="8953583" cy="627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91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428" y="700314"/>
            <a:ext cx="5080000" cy="5080000"/>
          </a:xfrm>
          <a:prstGeom prst="rect">
            <a:avLst/>
          </a:prstGeom>
        </p:spPr>
      </p:pic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Szkeptikus konferencia Székesfehérvár (2016.11.12)</a:t>
            </a:r>
            <a:endParaRPr lang="hu-HU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64ED8-7BED-4B7A-BA97-DF81F3CB197E}" type="slidenum">
              <a:rPr lang="hu-HU" smtClean="0"/>
              <a:t>49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0995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/>
          <a:srcRect t="4536" r="10024" b="5141"/>
          <a:stretch/>
        </p:blipFill>
        <p:spPr>
          <a:xfrm>
            <a:off x="298349" y="103239"/>
            <a:ext cx="11706840" cy="6607278"/>
          </a:xfrm>
          <a:prstGeom prst="rect">
            <a:avLst/>
          </a:prstGeom>
        </p:spPr>
      </p:pic>
      <p:sp>
        <p:nvSpPr>
          <p:cNvPr id="5" name="Fánk 4"/>
          <p:cNvSpPr/>
          <p:nvPr/>
        </p:nvSpPr>
        <p:spPr>
          <a:xfrm>
            <a:off x="4055807" y="2348957"/>
            <a:ext cx="3790335" cy="2359742"/>
          </a:xfrm>
          <a:prstGeom prst="donut">
            <a:avLst>
              <a:gd name="adj" fmla="val 1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6" name="Téglalap 5"/>
          <p:cNvSpPr/>
          <p:nvPr/>
        </p:nvSpPr>
        <p:spPr>
          <a:xfrm rot="19881623">
            <a:off x="30430" y="2867109"/>
            <a:ext cx="5104460" cy="13234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hu-HU" sz="4000" dirty="0" smtClean="0">
                <a:solidFill>
                  <a:schemeClr val="bg1"/>
                </a:solidFill>
              </a:rPr>
              <a:t>Vásárlás: impotenciát okoz </a:t>
            </a:r>
            <a:endParaRPr lang="hu-HU" sz="4000" dirty="0">
              <a:solidFill>
                <a:schemeClr val="bg1"/>
              </a:solidFill>
            </a:endParaRPr>
          </a:p>
        </p:txBody>
      </p:sp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dirty="0" smtClean="0"/>
              <a:t>Szkeptikus konferencia Székesfehérvár (2016.11.12)</a:t>
            </a:r>
            <a:endParaRPr lang="hu-HU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64ED8-7BED-4B7A-BA97-DF81F3CB197E}" type="slidenum">
              <a:rPr lang="hu-HU" smtClean="0"/>
              <a:t>5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3633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éptalálat a következőre: „family”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428" y="7257"/>
            <a:ext cx="10276114" cy="685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Szkeptikus konferencia Székesfehérvár (2016.11.12)</a:t>
            </a:r>
            <a:endParaRPr lang="hu-HU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64ED8-7BED-4B7A-BA97-DF81F3CB197E}" type="slidenum">
              <a:rPr lang="hu-HU" smtClean="0"/>
              <a:t>50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4518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8011886" cy="6835140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0" y="2540001"/>
            <a:ext cx="289168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400" b="1" dirty="0" smtClean="0"/>
              <a:t>Érdeklődés </a:t>
            </a:r>
          </a:p>
          <a:p>
            <a:r>
              <a:rPr lang="hu-HU" sz="4400" b="1" dirty="0" smtClean="0"/>
              <a:t>fenntartása</a:t>
            </a:r>
            <a:endParaRPr lang="hu-HU" sz="4400" b="1" dirty="0"/>
          </a:p>
        </p:txBody>
      </p:sp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Szkeptikus konferencia Székesfehérvár (2016.11.12)</a:t>
            </a: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64ED8-7BED-4B7A-BA97-DF81F3CB197E}" type="slidenum">
              <a:rPr lang="hu-HU" smtClean="0"/>
              <a:t>51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9174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dirty="0" smtClean="0"/>
              <a:t>Szkeptikus konferencia Székesfehérvár (2016.11.12)</a:t>
            </a:r>
            <a:endParaRPr lang="hu-HU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>
          <a:xfrm>
            <a:off x="8683172" y="6356350"/>
            <a:ext cx="2743200" cy="365125"/>
          </a:xfrm>
        </p:spPr>
        <p:txBody>
          <a:bodyPr/>
          <a:lstStyle/>
          <a:p>
            <a:fld id="{64D64ED8-7BED-4B7A-BA97-DF81F3CB197E}" type="slidenum">
              <a:rPr lang="hu-HU" smtClean="0"/>
              <a:t>52</a:t>
            </a:fld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3771"/>
            <a:ext cx="6995886" cy="4655444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90" y="783771"/>
            <a:ext cx="5735410" cy="4675856"/>
          </a:xfrm>
          <a:prstGeom prst="rect">
            <a:avLst/>
          </a:prstGeom>
        </p:spPr>
      </p:pic>
      <p:sp>
        <p:nvSpPr>
          <p:cNvPr id="10" name="Téglalap 9"/>
          <p:cNvSpPr/>
          <p:nvPr/>
        </p:nvSpPr>
        <p:spPr>
          <a:xfrm rot="17708184">
            <a:off x="5790168" y="-2812905"/>
            <a:ext cx="611663" cy="1198952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Téglalap 10"/>
          <p:cNvSpPr/>
          <p:nvPr/>
        </p:nvSpPr>
        <p:spPr>
          <a:xfrm rot="3943041">
            <a:off x="5823367" y="-2994333"/>
            <a:ext cx="611663" cy="1198952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9"/>
          <a:stretch/>
        </p:blipFill>
        <p:spPr>
          <a:xfrm>
            <a:off x="-1" y="866091"/>
            <a:ext cx="5555287" cy="5031021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4"/>
          <a:stretch/>
        </p:blipFill>
        <p:spPr>
          <a:xfrm>
            <a:off x="5057957" y="891313"/>
            <a:ext cx="7148557" cy="498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69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72079" y="5034228"/>
            <a:ext cx="1211992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400" b="1" dirty="0" smtClean="0"/>
              <a:t>Nagykorban gondolkodik, tudományos helyekre jár</a:t>
            </a:r>
          </a:p>
          <a:p>
            <a:endParaRPr lang="hu-HU" sz="4400" b="1" dirty="0"/>
          </a:p>
        </p:txBody>
      </p:sp>
      <p:sp>
        <p:nvSpPr>
          <p:cNvPr id="4" name="Felfelé-lefelé nyíl 3"/>
          <p:cNvSpPr/>
          <p:nvPr/>
        </p:nvSpPr>
        <p:spPr>
          <a:xfrm>
            <a:off x="5547423" y="2203553"/>
            <a:ext cx="1169232" cy="2443397"/>
          </a:xfrm>
          <a:prstGeom prst="up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7" name="Szövegdoboz 6"/>
          <p:cNvSpPr txBox="1"/>
          <p:nvPr/>
        </p:nvSpPr>
        <p:spPr>
          <a:xfrm>
            <a:off x="72078" y="1016853"/>
            <a:ext cx="121199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 smtClean="0"/>
              <a:t>Kiskorban semmit sem engedünk neki</a:t>
            </a:r>
            <a:endParaRPr lang="hu-HU" sz="4400" b="1" dirty="0"/>
          </a:p>
        </p:txBody>
      </p:sp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dirty="0" smtClean="0"/>
              <a:t>Szkeptikus konferencia Székesfehérvár (2016.11.12)</a:t>
            </a:r>
            <a:endParaRPr lang="hu-HU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64ED8-7BED-4B7A-BA97-DF81F3CB197E}" type="slidenum">
              <a:rPr lang="hu-HU" smtClean="0"/>
              <a:t>53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1014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Képtalálat a következőre: „children playing”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371" y="247650"/>
            <a:ext cx="60102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Képtalálat a következőre: „children playing”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58" y="0"/>
            <a:ext cx="61722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9962" y="3644796"/>
            <a:ext cx="4649191" cy="2947910"/>
          </a:xfrm>
          <a:prstGeom prst="rect">
            <a:avLst/>
          </a:prstGeom>
        </p:spPr>
      </p:pic>
      <p:pic>
        <p:nvPicPr>
          <p:cNvPr id="2058" name="Picture 10" descr="Képtalálat a következőre: „children playing”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794" y="3352800"/>
            <a:ext cx="5005542" cy="3123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19772" y="2183723"/>
            <a:ext cx="4065198" cy="2338153"/>
          </a:xfrm>
          <a:prstGeom prst="rect">
            <a:avLst/>
          </a:prstGeom>
        </p:spPr>
      </p:pic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dirty="0" smtClean="0"/>
              <a:t>Szkeptikus konferencia Székesfehérvár (2016.11.12)</a:t>
            </a:r>
            <a:endParaRPr lang="hu-HU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64ED8-7BED-4B7A-BA97-DF81F3CB197E}" type="slidenum">
              <a:rPr lang="hu-HU" smtClean="0"/>
              <a:t>54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6067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4287"/>
            <a:ext cx="9144000" cy="682942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04" y="590545"/>
            <a:ext cx="10102215" cy="5676908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9" b="7727"/>
          <a:stretch/>
        </p:blipFill>
        <p:spPr>
          <a:xfrm>
            <a:off x="1142445" y="-14288"/>
            <a:ext cx="9192732" cy="6786590"/>
          </a:xfrm>
          <a:prstGeom prst="rect">
            <a:avLst/>
          </a:prstGeom>
        </p:spPr>
      </p:pic>
      <p:pic>
        <p:nvPicPr>
          <p:cNvPr id="1026" name="Picture 2" descr="Képtalálat a következőre: „you”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757" y="504846"/>
            <a:ext cx="6003771" cy="5713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dirty="0" smtClean="0"/>
              <a:t>Szkeptikus konferencia Székesfehérvár (2016.11.12)</a:t>
            </a:r>
            <a:endParaRPr lang="hu-HU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64ED8-7BED-4B7A-BA97-DF81F3CB197E}" type="slidenum">
              <a:rPr lang="hu-HU" smtClean="0"/>
              <a:t>55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4287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Szkeptikus konferencia Székesfehérvár (2016.11.12)</a:t>
            </a: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64ED8-7BED-4B7A-BA97-DF81F3CB197E}" type="slidenum">
              <a:rPr lang="hu-HU" smtClean="0"/>
              <a:t>56</a:t>
            </a:fld>
            <a:endParaRPr lang="hu-HU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106" y="0"/>
            <a:ext cx="10017579" cy="689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4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971" y="0"/>
            <a:ext cx="9150368" cy="6858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478972" y="428178"/>
            <a:ext cx="723275" cy="60016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4800" b="1" dirty="0" smtClean="0">
                <a:solidFill>
                  <a:schemeClr val="bg1"/>
                </a:solidFill>
              </a:rPr>
              <a:t>K</a:t>
            </a:r>
          </a:p>
          <a:p>
            <a:pPr algn="ctr"/>
            <a:r>
              <a:rPr lang="hu-HU" sz="4800" b="1" dirty="0" smtClean="0">
                <a:solidFill>
                  <a:schemeClr val="bg1"/>
                </a:solidFill>
              </a:rPr>
              <a:t>Ö</a:t>
            </a:r>
          </a:p>
          <a:p>
            <a:pPr algn="ctr"/>
            <a:r>
              <a:rPr lang="hu-HU" sz="4800" b="1" dirty="0" smtClean="0">
                <a:solidFill>
                  <a:schemeClr val="bg1"/>
                </a:solidFill>
              </a:rPr>
              <a:t>S</a:t>
            </a:r>
          </a:p>
          <a:p>
            <a:pPr algn="ctr"/>
            <a:r>
              <a:rPr lang="hu-HU" sz="4800" b="1" dirty="0" smtClean="0">
                <a:solidFill>
                  <a:schemeClr val="bg1"/>
                </a:solidFill>
              </a:rPr>
              <a:t>Z</a:t>
            </a:r>
          </a:p>
          <a:p>
            <a:pPr algn="ctr"/>
            <a:r>
              <a:rPr lang="hu-HU" sz="4800" b="1" dirty="0" smtClean="0">
                <a:solidFill>
                  <a:schemeClr val="bg1"/>
                </a:solidFill>
              </a:rPr>
              <a:t>Ö</a:t>
            </a:r>
          </a:p>
          <a:p>
            <a:pPr algn="ctr"/>
            <a:r>
              <a:rPr lang="hu-HU" sz="4800" b="1" dirty="0" smtClean="0">
                <a:solidFill>
                  <a:schemeClr val="bg1"/>
                </a:solidFill>
              </a:rPr>
              <a:t>N</a:t>
            </a:r>
          </a:p>
          <a:p>
            <a:pPr algn="ctr"/>
            <a:r>
              <a:rPr lang="hu-HU" sz="4800" b="1" dirty="0" smtClean="0">
                <a:solidFill>
                  <a:schemeClr val="bg1"/>
                </a:solidFill>
              </a:rPr>
              <a:t>Ö</a:t>
            </a:r>
          </a:p>
          <a:p>
            <a:pPr algn="ctr"/>
            <a:r>
              <a:rPr lang="hu-HU" sz="4800" b="1" dirty="0">
                <a:solidFill>
                  <a:schemeClr val="bg1"/>
                </a:solidFill>
              </a:rPr>
              <a:t>M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11052629" y="117693"/>
            <a:ext cx="723275" cy="7478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4800" b="1" dirty="0" smtClean="0">
                <a:solidFill>
                  <a:schemeClr val="bg1"/>
                </a:solidFill>
              </a:rPr>
              <a:t>F</a:t>
            </a:r>
          </a:p>
          <a:p>
            <a:pPr algn="ctr"/>
            <a:r>
              <a:rPr lang="hu-HU" sz="4800" b="1" dirty="0" smtClean="0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lang="hu-HU" sz="4800" b="1" dirty="0" smtClean="0">
                <a:solidFill>
                  <a:schemeClr val="bg1"/>
                </a:solidFill>
              </a:rPr>
              <a:t>G</a:t>
            </a:r>
          </a:p>
          <a:p>
            <a:pPr algn="ctr"/>
            <a:r>
              <a:rPr lang="hu-HU" sz="4800" b="1" dirty="0" smtClean="0">
                <a:solidFill>
                  <a:schemeClr val="bg1"/>
                </a:solidFill>
              </a:rPr>
              <a:t>Y</a:t>
            </a:r>
          </a:p>
          <a:p>
            <a:pPr algn="ctr"/>
            <a:r>
              <a:rPr lang="hu-HU" sz="4800" b="1" dirty="0" smtClean="0">
                <a:solidFill>
                  <a:schemeClr val="bg1"/>
                </a:solidFill>
              </a:rPr>
              <a:t>E</a:t>
            </a:r>
          </a:p>
          <a:p>
            <a:pPr algn="ctr"/>
            <a:r>
              <a:rPr lang="hu-HU" sz="4800" b="1" dirty="0" smtClean="0">
                <a:solidFill>
                  <a:schemeClr val="bg1"/>
                </a:solidFill>
              </a:rPr>
              <a:t>L</a:t>
            </a:r>
          </a:p>
          <a:p>
            <a:pPr algn="ctr"/>
            <a:r>
              <a:rPr lang="hu-HU" sz="4800" b="1" dirty="0" smtClean="0">
                <a:solidFill>
                  <a:schemeClr val="bg1"/>
                </a:solidFill>
              </a:rPr>
              <a:t>M</a:t>
            </a:r>
          </a:p>
          <a:p>
            <a:pPr algn="ctr"/>
            <a:r>
              <a:rPr lang="hu-HU" sz="4800" b="1" dirty="0" smtClean="0">
                <a:solidFill>
                  <a:schemeClr val="bg1"/>
                </a:solidFill>
              </a:rPr>
              <a:t>E</a:t>
            </a:r>
          </a:p>
          <a:p>
            <a:pPr algn="ctr"/>
            <a:r>
              <a:rPr lang="hu-HU" sz="4800" b="1" dirty="0" smtClean="0">
                <a:solidFill>
                  <a:schemeClr val="bg1"/>
                </a:solidFill>
              </a:rPr>
              <a:t>T</a:t>
            </a:r>
          </a:p>
          <a:p>
            <a:pPr algn="ctr"/>
            <a:endParaRPr lang="hu-HU" sz="4800" b="1" dirty="0">
              <a:solidFill>
                <a:schemeClr val="bg1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dirty="0" smtClean="0"/>
              <a:t>Szkeptikus konferencia Székesfehérvár (2016.11.12)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64ED8-7BED-4B7A-BA97-DF81F3CB197E}" type="slidenum">
              <a:rPr lang="hu-HU" smtClean="0"/>
              <a:t>57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6748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Szkeptikus konferencia Székesfehérvár (2016.11.12)</a:t>
            </a: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64ED8-7BED-4B7A-BA97-DF81F3CB197E}" type="slidenum">
              <a:rPr lang="hu-HU" smtClean="0"/>
              <a:t>6</a:t>
            </a:fld>
            <a:endParaRPr lang="hu-HU"/>
          </a:p>
        </p:txBody>
      </p:sp>
      <p:pic>
        <p:nvPicPr>
          <p:cNvPr id="1026" name="Picture 2" descr="Képtalálat a következőre: „question”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668" y="-130628"/>
            <a:ext cx="5727246" cy="5727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49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Képtalálat a következőre: „cry”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374" y="480552"/>
            <a:ext cx="5098588" cy="5741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 rot="2676446">
            <a:off x="6237699" y="-683152"/>
            <a:ext cx="455481" cy="83428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 7"/>
          <p:cNvSpPr/>
          <p:nvPr/>
        </p:nvSpPr>
        <p:spPr>
          <a:xfrm rot="19099978">
            <a:off x="6237699" y="-820201"/>
            <a:ext cx="455481" cy="83428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Szkeptikus konferencia Székesfehérvár (2016.11.12)</a:t>
            </a:r>
            <a:endParaRPr lang="hu-HU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64ED8-7BED-4B7A-BA97-DF81F3CB197E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359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180" y="576825"/>
            <a:ext cx="8540955" cy="5671728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 rot="20846967">
            <a:off x="1369962" y="2020529"/>
            <a:ext cx="1883849" cy="70788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hu-HU" sz="4000" b="1" dirty="0" smtClean="0">
                <a:solidFill>
                  <a:schemeClr val="bg1"/>
                </a:solidFill>
              </a:rPr>
              <a:t>365 nap</a:t>
            </a:r>
            <a:endParaRPr lang="hu-HU" sz="4000" b="1" dirty="0">
              <a:solidFill>
                <a:schemeClr val="bg1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 rot="894512">
            <a:off x="8203057" y="792151"/>
            <a:ext cx="1766509" cy="707886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hu-HU" sz="4000" b="1" dirty="0" smtClean="0">
                <a:solidFill>
                  <a:schemeClr val="bg1"/>
                </a:solidFill>
              </a:rPr>
              <a:t>365 érv</a:t>
            </a:r>
            <a:endParaRPr lang="hu-HU" sz="4000" b="1" dirty="0">
              <a:solidFill>
                <a:schemeClr val="bg1"/>
              </a:solidFill>
            </a:endParaRP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179140"/>
            <a:ext cx="4530746" cy="4530746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41" y="227828"/>
            <a:ext cx="6406512" cy="4450080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5"/>
          <a:srcRect r="23588"/>
          <a:stretch/>
        </p:blipFill>
        <p:spPr>
          <a:xfrm>
            <a:off x="4566879" y="3492928"/>
            <a:ext cx="4818993" cy="3153310"/>
          </a:xfrm>
          <a:prstGeom prst="rect">
            <a:avLst/>
          </a:prstGeom>
        </p:spPr>
      </p:pic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Szkeptikus konferencia Székesfehérvár (2016.11.12)</a:t>
            </a:r>
            <a:endParaRPr lang="hu-HU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64ED8-7BED-4B7A-BA97-DF81F3CB197E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3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38" y="117984"/>
            <a:ext cx="9925665" cy="6608404"/>
          </a:xfrm>
          <a:prstGeom prst="rect">
            <a:avLst/>
          </a:prstGeom>
        </p:spPr>
      </p:pic>
      <p:sp>
        <p:nvSpPr>
          <p:cNvPr id="8" name="Téglalap 7"/>
          <p:cNvSpPr/>
          <p:nvPr/>
        </p:nvSpPr>
        <p:spPr>
          <a:xfrm>
            <a:off x="3428240" y="768839"/>
            <a:ext cx="5104460" cy="7078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hu-HU" sz="4000" dirty="0" smtClean="0">
                <a:solidFill>
                  <a:schemeClr val="bg1"/>
                </a:solidFill>
              </a:rPr>
              <a:t>HOGYAN?</a:t>
            </a:r>
            <a:endParaRPr lang="hu-HU" sz="4000" dirty="0">
              <a:solidFill>
                <a:schemeClr val="bg1"/>
              </a:solidFill>
            </a:endParaRPr>
          </a:p>
        </p:txBody>
      </p:sp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Szkeptikus konferencia Székesfehérvár (2016.11.12)</a:t>
            </a:r>
            <a:endParaRPr lang="hu-HU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64ED8-7BED-4B7A-BA97-DF81F3CB197E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8870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1357</TotalTime>
  <Words>615</Words>
  <Application>Microsoft Office PowerPoint</Application>
  <PresentationFormat>Szélesvásznú</PresentationFormat>
  <Paragraphs>206</Paragraphs>
  <Slides>57</Slides>
  <Notes>6</Notes>
  <HiddenSlides>4</HiddenSlides>
  <MMClips>1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57</vt:i4>
      </vt:variant>
    </vt:vector>
  </HeadingPairs>
  <TitlesOfParts>
    <vt:vector size="62" baseType="lpstr">
      <vt:lpstr>Arial</vt:lpstr>
      <vt:lpstr>Calibri</vt:lpstr>
      <vt:lpstr>Calibri Light</vt:lpstr>
      <vt:lpstr>Wingdings</vt:lpstr>
      <vt:lpstr>Office-téma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EDU_UUSZ_7779@sulid.hu</dc:creator>
  <cp:lastModifiedBy>EDU_UUSZ_7779@sulid.hu</cp:lastModifiedBy>
  <cp:revision>217</cp:revision>
  <dcterms:created xsi:type="dcterms:W3CDTF">2016-10-31T10:24:19Z</dcterms:created>
  <dcterms:modified xsi:type="dcterms:W3CDTF">2016-11-12T06:32:09Z</dcterms:modified>
</cp:coreProperties>
</file>